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1" r:id="rId10"/>
    <p:sldId id="266" r:id="rId11"/>
    <p:sldId id="267" r:id="rId12"/>
    <p:sldId id="268" r:id="rId13"/>
    <p:sldId id="262" r:id="rId14"/>
    <p:sldId id="269" r:id="rId15"/>
    <p:sldId id="270" r:id="rId16"/>
    <p:sldId id="271" r:id="rId17"/>
    <p:sldId id="272" r:id="rId18"/>
    <p:sldId id="283" r:id="rId19"/>
    <p:sldId id="273" r:id="rId20"/>
    <p:sldId id="274" r:id="rId21"/>
    <p:sldId id="275" r:id="rId22"/>
    <p:sldId id="284" r:id="rId23"/>
    <p:sldId id="277" r:id="rId24"/>
    <p:sldId id="276" r:id="rId25"/>
    <p:sldId id="285" r:id="rId26"/>
    <p:sldId id="278" r:id="rId27"/>
    <p:sldId id="280" r:id="rId28"/>
    <p:sldId id="282" r:id="rId29"/>
    <p:sldId id="286" r:id="rId30"/>
    <p:sldId id="287" r:id="rId31"/>
    <p:sldId id="288" r:id="rId3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939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266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68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82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66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9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364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48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864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72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32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5064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07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996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6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246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754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994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6" y="0"/>
            <a:ext cx="913010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1079" y="1792245"/>
            <a:ext cx="4725751" cy="599786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Космички зраци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3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086" y="345988"/>
            <a:ext cx="8633255" cy="6376087"/>
          </a:xfrm>
        </p:spPr>
        <p:txBody>
          <a:bodyPr/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?Шта поизводи јонизацију у детекторима када они нису изложени радиоактивном зрачењу?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1900 Wilson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открио континуирану јонизацију у ваздуху</a:t>
            </a:r>
          </a:p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Одакле потиче?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1912. Victor Hess –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мерење јонизације електроскопом на различитим висинама (до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5300 m)</a:t>
            </a:r>
            <a:endParaRPr lang="sr-Cyrl-R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74"/>
          <a:stretch/>
        </p:blipFill>
        <p:spPr>
          <a:xfrm>
            <a:off x="772114" y="3501080"/>
            <a:ext cx="2531259" cy="3220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599935" y="3962400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400" dirty="0" smtClean="0"/>
              <a:t>Закључак: Зрачење потиче из космоса и не зависи од сунчевог зрачења.</a:t>
            </a:r>
          </a:p>
          <a:p>
            <a:endParaRPr lang="sr-Cyrl-R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R. Millikan – </a:t>
            </a:r>
            <a:r>
              <a:rPr lang="sr-Cyrl-RS" sz="2400" dirty="0" smtClean="0"/>
              <a:t>„Космичко зрачење“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2685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805" y="238897"/>
            <a:ext cx="8756821" cy="6425514"/>
          </a:xfrm>
        </p:spPr>
        <p:txBody>
          <a:bodyPr>
            <a:noAutofit/>
          </a:bodyPr>
          <a:lstStyle/>
          <a:p>
            <a:r>
              <a:rPr lang="sr-Cyrl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Фотони? Наелектрисане честице?</a:t>
            </a:r>
          </a:p>
          <a:p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Bothe </a:t>
            </a:r>
            <a:r>
              <a:rPr lang="sr-Cyrl-R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Kolhorster</a:t>
            </a:r>
            <a:r>
              <a:rPr lang="sr-Cyrl-R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1929. путање космичког зрачења у магленој комори (и уз присуство магнетног поља) су закривљене.</a:t>
            </a:r>
          </a:p>
          <a:p>
            <a:r>
              <a:rPr lang="en-US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Nedermeyer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 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Anderson</a:t>
            </a:r>
            <a:r>
              <a:rPr lang="sr-Cyrl-R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откриће </a:t>
            </a:r>
            <a:r>
              <a:rPr lang="sr-Cyrl-RS" altLang="en-US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миона</a:t>
            </a:r>
          </a:p>
          <a:p>
            <a:r>
              <a:rPr lang="en-US" alt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Occhialini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r-Cyrl-R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Blackett</a:t>
            </a:r>
            <a:r>
              <a:rPr lang="sr-Cyrl-R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1932. – производња парова</a:t>
            </a:r>
          </a:p>
          <a:p>
            <a:r>
              <a:rPr lang="en-U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Auger – </a:t>
            </a:r>
            <a:r>
              <a:rPr lang="sr-Cyrl-RS" alt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слапови честица</a:t>
            </a:r>
            <a:endParaRPr lang="sr-Cyrl-RS" alt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401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48961"/>
            <a:ext cx="8616778" cy="938434"/>
          </a:xfrm>
        </p:spPr>
        <p:txBody>
          <a:bodyPr/>
          <a:lstStyle/>
          <a:p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Које честице чине космичко зрачење?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87394"/>
            <a:ext cx="3756454" cy="5535827"/>
          </a:xfrm>
        </p:spPr>
        <p:txBody>
          <a:bodyPr/>
          <a:lstStyle/>
          <a:p>
            <a:r>
              <a:rPr lang="sr-Cyrl-RS" dirty="0" smtClean="0"/>
              <a:t>Протони (70%)</a:t>
            </a:r>
          </a:p>
          <a:p>
            <a:r>
              <a:rPr lang="en-US" dirty="0" smtClean="0">
                <a:latin typeface="Symbol" panose="05050102010706020507" pitchFamily="18" charset="2"/>
              </a:rPr>
              <a:t>a-</a:t>
            </a:r>
            <a:r>
              <a:rPr lang="sr-Cyrl-RS" dirty="0" smtClean="0"/>
              <a:t>честице (20%)</a:t>
            </a:r>
            <a:endParaRPr lang="en-US" dirty="0" smtClean="0"/>
          </a:p>
          <a:p>
            <a:r>
              <a:rPr lang="sr-Cyrl-RS" dirty="0" smtClean="0"/>
              <a:t>јони </a:t>
            </a:r>
            <a:r>
              <a:rPr lang="en-US" dirty="0" smtClean="0"/>
              <a:t>Li, Be, B (0,7%)</a:t>
            </a:r>
          </a:p>
          <a:p>
            <a:r>
              <a:rPr lang="sr-Cyrl-RS" dirty="0" smtClean="0"/>
              <a:t>јони  </a:t>
            </a:r>
            <a:r>
              <a:rPr lang="en-US" dirty="0" smtClean="0"/>
              <a:t>C, N, O (1,7%)</a:t>
            </a:r>
          </a:p>
          <a:p>
            <a:r>
              <a:rPr lang="sr-Cyrl-RS" dirty="0" smtClean="0"/>
              <a:t>јони </a:t>
            </a:r>
            <a:r>
              <a:rPr lang="en-US" dirty="0" smtClean="0"/>
              <a:t>Z&gt;10 (0,6%)</a:t>
            </a:r>
          </a:p>
          <a:p>
            <a:endParaRPr lang="sr-Cyrl-RS" dirty="0" smtClean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904735" y="1013253"/>
            <a:ext cx="4794422" cy="553582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Cyrl-RS" sz="2000" dirty="0" smtClean="0"/>
              <a:t>Енергије</a:t>
            </a:r>
          </a:p>
          <a:p>
            <a:r>
              <a:rPr lang="en-US" sz="2000" dirty="0" smtClean="0"/>
              <a:t>&lt;1 GeV – </a:t>
            </a:r>
            <a:r>
              <a:rPr lang="sr-Cyrl-RS" sz="2000" dirty="0" smtClean="0"/>
              <a:t>углавном протони пореклом са Сунца</a:t>
            </a:r>
          </a:p>
          <a:p>
            <a:r>
              <a:rPr lang="en-US" sz="2000" dirty="0"/>
              <a:t>1 GeV </a:t>
            </a:r>
            <a:r>
              <a:rPr lang="en-US" sz="2000" dirty="0" smtClean="0"/>
              <a:t>&lt;E&lt;</a:t>
            </a:r>
            <a:r>
              <a:rPr lang="sr-Cyrl-RS" sz="2000" dirty="0" smtClean="0"/>
              <a:t>3∙10</a:t>
            </a:r>
            <a:r>
              <a:rPr lang="sr-Cyrl-RS" sz="2000" baseline="30000" dirty="0" smtClean="0"/>
              <a:t>11</a:t>
            </a:r>
            <a:r>
              <a:rPr lang="sr-Cyrl-RS" sz="2000" dirty="0" smtClean="0"/>
              <a:t> </a:t>
            </a:r>
            <a:r>
              <a:rPr lang="en-US" sz="2000" dirty="0" smtClean="0"/>
              <a:t>GeV</a:t>
            </a:r>
            <a:endParaRPr lang="sr-Cyrl-RS" sz="2000" dirty="0" smtClean="0"/>
          </a:p>
          <a:p>
            <a:pPr lvl="1"/>
            <a:r>
              <a:rPr lang="sr-Cyrl-RS" sz="1800" dirty="0"/>
              <a:t>Ниже енергије- порекло из Млечног пута</a:t>
            </a:r>
          </a:p>
          <a:p>
            <a:pPr lvl="1"/>
            <a:r>
              <a:rPr lang="sr-Cyrl-RS" sz="1800" dirty="0"/>
              <a:t>Веће енергије – порекло ван Млечног пута</a:t>
            </a:r>
            <a:endParaRPr lang="en-US" sz="1800" dirty="0"/>
          </a:p>
          <a:p>
            <a:r>
              <a:rPr lang="en-US" sz="2000" dirty="0" smtClean="0"/>
              <a:t>F </a:t>
            </a:r>
            <a:r>
              <a:rPr lang="en-US" sz="2000" dirty="0" smtClean="0">
                <a:sym typeface="Symbol" panose="05050102010706020507" pitchFamily="18" charset="2"/>
              </a:rPr>
              <a:t> E</a:t>
            </a:r>
            <a:r>
              <a:rPr lang="en-US" sz="2000" baseline="30000" dirty="0" smtClean="0">
                <a:sym typeface="Symbol" panose="05050102010706020507" pitchFamily="18" charset="2"/>
              </a:rPr>
              <a:t>-1,6</a:t>
            </a:r>
            <a:endParaRPr lang="sr-Cyrl-RS" sz="2000" baseline="30000" dirty="0"/>
          </a:p>
          <a:p>
            <a:r>
              <a:rPr lang="sr-Cyrl-RS" sz="2000" dirty="0" smtClean="0"/>
              <a:t>Најмањи део енергије потиче из оригиналног извора</a:t>
            </a:r>
          </a:p>
          <a:p>
            <a:r>
              <a:rPr lang="sr-Cyrl-RS" sz="2000" dirty="0" smtClean="0"/>
              <a:t>Највећи од убрзања у магнетним пољима планета и звезда</a:t>
            </a:r>
          </a:p>
          <a:p>
            <a:endParaRPr lang="sr-Cyrl-RS" sz="2000" dirty="0"/>
          </a:p>
          <a:p>
            <a:endParaRPr lang="en-US" sz="2000" dirty="0" smtClean="0"/>
          </a:p>
          <a:p>
            <a:pPr marL="457200" lvl="1" indent="0">
              <a:buNone/>
            </a:pPr>
            <a:endParaRPr lang="en-US" sz="1800" dirty="0" smtClean="0"/>
          </a:p>
          <a:p>
            <a:pPr lvl="1"/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43" y="3936643"/>
            <a:ext cx="2446637" cy="292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0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52" y="66583"/>
            <a:ext cx="7958426" cy="905482"/>
          </a:xfrm>
        </p:spPr>
        <p:txBody>
          <a:bodyPr>
            <a:normAutofit/>
          </a:bodyPr>
          <a:lstStyle/>
          <a:p>
            <a:r>
              <a:rPr lang="sr-Cyrl-R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Конверзија примарног космичког зрачења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7" y="972062"/>
            <a:ext cx="4498196" cy="5717059"/>
          </a:xfrm>
        </p:spPr>
        <p:txBody>
          <a:bodyPr>
            <a:normAutofit lnSpcReduction="10000"/>
          </a:bodyPr>
          <a:lstStyle/>
          <a:p>
            <a:r>
              <a:rPr lang="sr-Cyrl-RS" sz="2000" dirty="0" smtClean="0"/>
              <a:t>Примарно космичко зрачење у атмосфери  (на око 25 </a:t>
            </a:r>
            <a:r>
              <a:rPr lang="en-US" sz="2000" dirty="0" smtClean="0"/>
              <a:t>km) </a:t>
            </a:r>
            <a:r>
              <a:rPr lang="sr-Cyrl-RS" sz="2000" dirty="0" smtClean="0"/>
              <a:t>интерагује са молекулима</a:t>
            </a:r>
            <a:r>
              <a:rPr lang="en-US" sz="2000" dirty="0" smtClean="0"/>
              <a:t> N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</a:t>
            </a:r>
            <a:r>
              <a:rPr lang="sr-Cyrl-RS" sz="2000" dirty="0"/>
              <a:t>и</a:t>
            </a:r>
            <a:r>
              <a:rPr lang="en-US" sz="2000" dirty="0" smtClean="0"/>
              <a:t> O</a:t>
            </a:r>
            <a:r>
              <a:rPr lang="en-US" sz="2000" baseline="-25000" dirty="0" smtClean="0"/>
              <a:t>2</a:t>
            </a:r>
            <a:r>
              <a:rPr lang="sr-Cyrl-RS" sz="2000" baseline="-25000" dirty="0" smtClean="0"/>
              <a:t> </a:t>
            </a:r>
            <a:r>
              <a:rPr lang="sr-Cyrl-RS" sz="2000" dirty="0" smtClean="0"/>
              <a:t> при чему настаје велики број честица</a:t>
            </a:r>
            <a:endParaRPr lang="en-US" sz="2000" dirty="0" smtClean="0"/>
          </a:p>
          <a:p>
            <a:r>
              <a:rPr lang="en-US" sz="2000" dirty="0" smtClean="0"/>
              <a:t>10 GeV </a:t>
            </a:r>
            <a:r>
              <a:rPr lang="en-US" sz="2000" dirty="0" smtClean="0">
                <a:latin typeface="Symbol" panose="05050102010706020507" pitchFamily="18" charset="2"/>
              </a:rPr>
              <a:t>a-</a:t>
            </a:r>
            <a:r>
              <a:rPr lang="sr-Cyrl-RS" sz="2000" dirty="0" smtClean="0"/>
              <a:t>честица произведе око 50-100 нових високо-јонизујућих честица (слап или „туш“ честица)</a:t>
            </a:r>
          </a:p>
          <a:p>
            <a:r>
              <a:rPr lang="sr-Cyrl-RS" sz="2000" dirty="0" smtClean="0"/>
              <a:t>Главни продукат тих реакција су </a:t>
            </a:r>
            <a:r>
              <a:rPr lang="sr-Cyrl-RS" sz="2000" i="1" dirty="0" smtClean="0"/>
              <a:t>пиони</a:t>
            </a:r>
          </a:p>
          <a:p>
            <a:r>
              <a:rPr lang="sr-Cyrl-RS" sz="2000" dirty="0" smtClean="0"/>
              <a:t>Пиони припадају мезонима и честице су јаке интеракције и </a:t>
            </a:r>
            <a:endParaRPr lang="en-US" sz="2000" dirty="0" smtClean="0"/>
          </a:p>
          <a:p>
            <a:pPr marL="0" indent="0">
              <a:buNone/>
            </a:pPr>
            <a:r>
              <a:rPr lang="sr-Cyrl-RS" sz="2000" dirty="0" smtClean="0"/>
              <a:t>    медијатори су интеракције између       нуклеона</a:t>
            </a:r>
          </a:p>
          <a:p>
            <a:pPr marL="0" indent="0" algn="ctr">
              <a:buNone/>
            </a:pPr>
            <a:r>
              <a:rPr lang="en-US" sz="2000" dirty="0" err="1" smtClean="0"/>
              <a:t>m</a:t>
            </a:r>
            <a:r>
              <a:rPr lang="en-US" sz="2000" baseline="-25000" dirty="0" err="1" smtClean="0">
                <a:latin typeface="Symbol" panose="05050102010706020507" pitchFamily="18" charset="2"/>
              </a:rPr>
              <a:t>p</a:t>
            </a:r>
            <a:r>
              <a:rPr lang="en-US" sz="2000" dirty="0" smtClean="0">
                <a:latin typeface="Symbol" panose="05050102010706020507" pitchFamily="18" charset="2"/>
              </a:rPr>
              <a:t> = 0, 147 </a:t>
            </a:r>
            <a:r>
              <a:rPr lang="en-US" sz="2000" dirty="0" smtClean="0"/>
              <a:t>MeV</a:t>
            </a:r>
            <a:endParaRPr lang="sr-Cyrl-RS" sz="2000" baseline="-25000" dirty="0" smtClean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65" y="847774"/>
            <a:ext cx="4119696" cy="596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41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96561" y="263611"/>
                <a:ext cx="8773297" cy="6310184"/>
              </a:xfrm>
            </p:spPr>
            <p:txBody>
              <a:bodyPr>
                <a:normAutofit/>
              </a:bodyPr>
              <a:lstStyle/>
              <a:p>
                <a:r>
                  <a:rPr lang="sr-Cyrl-R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Интеракције међу нуклеонима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b="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</m:t>
                    </m:r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𝑝</m:t>
                    </m:r>
                    <m:groupChr>
                      <m:groupChrPr>
                        <m:chr m:val="↔"/>
                        <m:vertJc m:val="bot"/>
                        <m:ctrlP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sSup>
                          <m:sSupPr>
                            <m:ctrlPr>
                              <a:rPr lang="en-US" b="0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groupChr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𝑛</m:t>
                    </m:r>
                    <m:groupChr>
                      <m:groupChrPr>
                        <m:chr m:val="↔"/>
                        <m:vertJc m:val="bot"/>
                        <m:ctrlP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sSup>
                          <m:sSupPr>
                            <m:ctrlPr>
                              <a:rPr lang="en-US" b="0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dirty="0" smtClean="0"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</a:rPr>
                              <m:t>0</m:t>
                            </m:r>
                          </m:sup>
                        </m:sSup>
                      </m:e>
                    </m:groupChr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sr-Cyrl-R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Могу се производити и у вештачким условима ако је енергија бомбардујућих честица &gt;400 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MeV</a:t>
                </a:r>
                <a:endParaRPr lang="sr-Cyrl-R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sr-Cyrl-R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Пиони су нестабилне честице 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</a:t>
                </a:r>
                <a:r>
                  <a:rPr lang="en-US" baseline="-25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1/2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anose="020B0604020202020204" pitchFamily="34" charset="0"/>
                  </a:rPr>
                  <a:t>≈2,6∙10</a:t>
                </a:r>
                <a:r>
                  <a:rPr lang="en-US" baseline="30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anose="020B0604020202020204" pitchFamily="34" charset="0"/>
                  </a:rPr>
                  <a:t>-8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cs typeface="Arial" panose="020B0604020202020204" pitchFamily="34" charset="0"/>
                  </a:rPr>
                  <a:t> s </a:t>
                </a:r>
              </a:p>
              <a:p>
                <a:pPr marL="0" indent="0" algn="ctr">
                  <a:buNone/>
                </a:pP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99,99 %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0,01%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en-US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e>
                      <m:sub>
                        <m:r>
                          <a:rPr lang="en-US" b="0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r>
                  <a:rPr lang="sr-Cyrl-R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Мион је такође мезон који за разлику од пиона честице слабе интеракције. Време полураспада му је 1∙10</a:t>
                </a:r>
                <a:r>
                  <a:rPr lang="sr-Cyrl-RS" baseline="30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-6</a:t>
                </a:r>
                <a:r>
                  <a:rPr lang="sr-Cyrl-R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̃"/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b="0" i="1" smtClean="0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acc>
                      <m:r>
                        <a:rPr lang="en-US" b="0" i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̃"/>
                          <m:ctrlPr>
                            <a:rPr lang="en-US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endParaRPr lang="en-US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6561" y="263611"/>
                <a:ext cx="8773297" cy="6310184"/>
              </a:xfrm>
              <a:blipFill rotWithShape="0">
                <a:blip r:embed="rId2"/>
                <a:stretch>
                  <a:fillRect l="-1529" t="-1353" r="-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8371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98" y="271848"/>
            <a:ext cx="8715632" cy="6409037"/>
          </a:xfrm>
        </p:spPr>
        <p:txBody>
          <a:bodyPr/>
          <a:lstStyle/>
          <a:p>
            <a:r>
              <a:rPr lang="sr-Cyrl-RS" dirty="0" smtClean="0"/>
              <a:t>До површине земље долази</a:t>
            </a:r>
          </a:p>
          <a:p>
            <a:pPr lvl="1"/>
            <a:r>
              <a:rPr lang="sr-Cyrl-RS" dirty="0"/>
              <a:t>50-80% високоенергетски миони</a:t>
            </a:r>
          </a:p>
          <a:p>
            <a:pPr lvl="1"/>
            <a:r>
              <a:rPr lang="sr-Cyrl-RS" dirty="0"/>
              <a:t>остатак – фотони, електрони и позитрони</a:t>
            </a:r>
          </a:p>
          <a:p>
            <a:r>
              <a:rPr lang="sr-Cyrl-RS" dirty="0" smtClean="0"/>
              <a:t>Ово зрачење производи 2-3 јонска пара/</a:t>
            </a:r>
            <a:r>
              <a:rPr lang="en-US" dirty="0" smtClean="0"/>
              <a:t>s</a:t>
            </a:r>
            <a:endParaRPr lang="sr-Cyrl-RS" dirty="0" smtClean="0"/>
          </a:p>
          <a:p>
            <a:r>
              <a:rPr lang="sr-Cyrl-RS" i="1" dirty="0" smtClean="0"/>
              <a:t>Неутрони</a:t>
            </a:r>
            <a:r>
              <a:rPr lang="sr-Cyrl-RS" dirty="0" smtClean="0"/>
              <a:t> и протони у нуклеарним реакцијама са азотом, кисеоником и аргоном производе низ радионуклида који се називају космогеним радионуклидима</a:t>
            </a:r>
            <a:endParaRPr lang="sr-Cyrl-RS" dirty="0"/>
          </a:p>
          <a:p>
            <a:endParaRPr lang="sr-Cyrl-RS" dirty="0" smtClean="0"/>
          </a:p>
          <a:p>
            <a:endParaRPr lang="sr-Cyrl-RS" dirty="0"/>
          </a:p>
          <a:p>
            <a:endParaRPr lang="sr-Cyrl-R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1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4277" y="264291"/>
            <a:ext cx="5833064" cy="781914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Радионуклиди у природи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368" y="1103870"/>
            <a:ext cx="8361405" cy="5412260"/>
          </a:xfrm>
        </p:spPr>
        <p:txBody>
          <a:bodyPr>
            <a:normAutofit/>
          </a:bodyPr>
          <a:lstStyle/>
          <a:p>
            <a:r>
              <a:rPr lang="sr-Cyrl-RS" sz="4000" dirty="0" smtClean="0"/>
              <a:t>Подела</a:t>
            </a:r>
          </a:p>
          <a:p>
            <a:pPr lvl="1"/>
            <a:r>
              <a:rPr lang="sr-Cyrl-RS" sz="3600" dirty="0"/>
              <a:t>Космогени радионуклиди</a:t>
            </a:r>
          </a:p>
          <a:p>
            <a:pPr lvl="1"/>
            <a:r>
              <a:rPr lang="sr-Cyrl-RS" sz="3600" dirty="0"/>
              <a:t>Примордиални радионуклиди</a:t>
            </a:r>
          </a:p>
          <a:p>
            <a:pPr lvl="1"/>
            <a:r>
              <a:rPr lang="sr-Cyrl-RS" sz="3600" dirty="0"/>
              <a:t>Антропогени радионуклиди</a:t>
            </a:r>
            <a:endParaRPr lang="en-US" sz="3600" dirty="0"/>
          </a:p>
          <a:p>
            <a:endParaRPr lang="sr-Cyrl-RS" sz="4000" dirty="0" smtClean="0"/>
          </a:p>
          <a:p>
            <a:endParaRPr lang="sr-Cyrl-RS" sz="4000" dirty="0"/>
          </a:p>
          <a:p>
            <a:endParaRPr lang="sr-Cyrl-RS" sz="4000" dirty="0" smtClean="0"/>
          </a:p>
        </p:txBody>
      </p:sp>
    </p:spTree>
    <p:extLst>
      <p:ext uri="{BB962C8B-B14F-4D97-AF65-F5344CB8AC3E}">
        <p14:creationId xmlns:p14="http://schemas.microsoft.com/office/powerpoint/2010/main" val="633614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1982602"/>
              </p:ext>
            </p:extLst>
          </p:nvPr>
        </p:nvGraphicFramePr>
        <p:xfrm>
          <a:off x="1371856" y="815204"/>
          <a:ext cx="6186100" cy="353689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801423"/>
                <a:gridCol w="1116648"/>
                <a:gridCol w="1298269"/>
                <a:gridCol w="2969760"/>
              </a:tblGrid>
              <a:tr h="325348"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 smtClean="0"/>
                        <a:t>Нуклид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t</a:t>
                      </a:r>
                      <a:r>
                        <a:rPr lang="en-US" sz="1100" baseline="-25000" dirty="0" smtClean="0"/>
                        <a:t>1/2</a:t>
                      </a:r>
                      <a:r>
                        <a:rPr lang="en-US" sz="1100" dirty="0" smtClean="0"/>
                        <a:t> (</a:t>
                      </a:r>
                      <a:r>
                        <a:rPr lang="sr-Cyrl-RS" sz="1100" dirty="0" smtClean="0"/>
                        <a:t>године)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 smtClean="0"/>
                        <a:t>Врста</a:t>
                      </a:r>
                      <a:r>
                        <a:rPr lang="sr-Cyrl-RS" sz="1100" baseline="0" dirty="0" smtClean="0"/>
                        <a:t> распада/</a:t>
                      </a:r>
                      <a:endParaRPr lang="en-US" sz="1100" baseline="0" dirty="0" smtClean="0"/>
                    </a:p>
                    <a:p>
                      <a:pPr algn="ctr"/>
                      <a:r>
                        <a:rPr lang="sr-Cyrl-RS" sz="1100" baseline="0" dirty="0" smtClean="0"/>
                        <a:t>Е (</a:t>
                      </a:r>
                      <a:r>
                        <a:rPr lang="en-US" sz="1100" baseline="0" dirty="0" smtClean="0"/>
                        <a:t>MeV)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100" dirty="0" smtClean="0"/>
                        <a:t>Брзина</a:t>
                      </a:r>
                      <a:r>
                        <a:rPr lang="sr-Cyrl-RS" sz="1100" baseline="0" dirty="0" smtClean="0"/>
                        <a:t> производње (</a:t>
                      </a:r>
                      <a:r>
                        <a:rPr lang="en-US" sz="1100" baseline="0" dirty="0" smtClean="0"/>
                        <a:t>m</a:t>
                      </a:r>
                      <a:r>
                        <a:rPr lang="en-US" sz="1100" baseline="30000" dirty="0" smtClean="0"/>
                        <a:t>-2</a:t>
                      </a:r>
                      <a:r>
                        <a:rPr lang="en-US" sz="1100" baseline="0" dirty="0" smtClean="0"/>
                        <a:t> s</a:t>
                      </a:r>
                      <a:r>
                        <a:rPr lang="en-US" sz="1100" baseline="30000" dirty="0" smtClean="0"/>
                        <a:t>-1</a:t>
                      </a:r>
                      <a:r>
                        <a:rPr lang="en-US" sz="1100" baseline="0" dirty="0" smtClean="0"/>
                        <a:t>)</a:t>
                      </a:r>
                      <a:endParaRPr lang="en-US" sz="1100" dirty="0"/>
                    </a:p>
                  </a:txBody>
                  <a:tcPr anchor="ctr"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3</a:t>
                      </a:r>
                      <a:r>
                        <a:rPr lang="en-US" sz="1100" dirty="0" smtClean="0"/>
                        <a:t>H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12,32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- 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0,0186</a:t>
                      </a:r>
                      <a:endParaRPr lang="en-US" sz="1100" baseline="30000" dirty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2500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10</a:t>
                      </a:r>
                      <a:r>
                        <a:rPr lang="en-US" sz="1100" dirty="0" smtClean="0"/>
                        <a:t>Be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1,52∙10</a:t>
                      </a:r>
                      <a:r>
                        <a:rPr lang="en-US" sz="1100" baseline="30000" dirty="0" smtClean="0"/>
                        <a:t>6</a:t>
                      </a:r>
                      <a:endParaRPr lang="en-US" sz="11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0,555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300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14</a:t>
                      </a:r>
                      <a:r>
                        <a:rPr lang="en-US" sz="1100" dirty="0" smtClean="0"/>
                        <a:t>C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5715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0,156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17000-25000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22</a:t>
                      </a:r>
                      <a:r>
                        <a:rPr lang="en-US" sz="1100" dirty="0" smtClean="0"/>
                        <a:t>Na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2,605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+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0,545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0,5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26</a:t>
                      </a:r>
                      <a:r>
                        <a:rPr lang="en-US" sz="1100" dirty="0" smtClean="0"/>
                        <a:t>Al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7,1∙10</a:t>
                      </a:r>
                      <a:r>
                        <a:rPr lang="en-US" sz="1100" baseline="300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+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1,16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1,2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32</a:t>
                      </a:r>
                      <a:r>
                        <a:rPr lang="en-US" sz="1100" dirty="0" smtClean="0"/>
                        <a:t>Si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160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0,213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1,6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35</a:t>
                      </a:r>
                      <a:r>
                        <a:rPr lang="en-US" sz="1100" dirty="0" smtClean="0"/>
                        <a:t>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0,239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0,167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14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36</a:t>
                      </a:r>
                      <a:r>
                        <a:rPr lang="en-US" sz="1100" dirty="0" smtClean="0"/>
                        <a:t>Cl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3,01∙10</a:t>
                      </a:r>
                      <a:r>
                        <a:rPr lang="en-US" sz="1100" baseline="300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0,709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60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39</a:t>
                      </a:r>
                      <a:r>
                        <a:rPr lang="en-US" sz="1100" dirty="0" smtClean="0"/>
                        <a:t>Ar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268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1100" baseline="30000" dirty="0" smtClean="0">
                          <a:latin typeface="Symbol" panose="05050102010706020507" pitchFamily="18" charset="2"/>
                        </a:rPr>
                        <a:t>-</a:t>
                      </a:r>
                      <a:r>
                        <a:rPr lang="en-US" sz="1100" baseline="0" dirty="0" smtClean="0">
                          <a:latin typeface="Symbol" panose="05050102010706020507" pitchFamily="18" charset="2"/>
                        </a:rPr>
                        <a:t>       0,565</a:t>
                      </a:r>
                      <a:endParaRPr lang="en-US" sz="1100" baseline="30000" dirty="0" smtClean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56</a:t>
                      </a:r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53</a:t>
                      </a:r>
                      <a:r>
                        <a:rPr lang="en-US" sz="1100" dirty="0" smtClean="0"/>
                        <a:t>Mn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3,7∙10</a:t>
                      </a:r>
                      <a:r>
                        <a:rPr lang="en-US" sz="1100" baseline="30000" dirty="0" smtClean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</a:rPr>
                        <a:t>EC     (0,596)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</a:tr>
              <a:tr h="282743">
                <a:tc>
                  <a:txBody>
                    <a:bodyPr/>
                    <a:lstStyle/>
                    <a:p>
                      <a:pPr algn="ctr"/>
                      <a:r>
                        <a:rPr lang="en-US" sz="1100" baseline="30000" dirty="0" smtClean="0"/>
                        <a:t>81</a:t>
                      </a:r>
                      <a:r>
                        <a:rPr lang="en-US" sz="1100" dirty="0" smtClean="0"/>
                        <a:t>Kr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2,2∙10</a:t>
                      </a:r>
                      <a:r>
                        <a:rPr lang="en-US" sz="1100" baseline="30000" dirty="0" smtClean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</a:rPr>
                        <a:t>EC     (0,28)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562687" y="156517"/>
            <a:ext cx="47399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sz="3200" dirty="0"/>
              <a:t>Космогени </a:t>
            </a:r>
            <a:r>
              <a:rPr lang="sr-Cyrl-RS" sz="3200" dirty="0" smtClean="0"/>
              <a:t>радионуклиди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818397"/>
              </p:ext>
            </p:extLst>
          </p:nvPr>
        </p:nvGraphicFramePr>
        <p:xfrm>
          <a:off x="2726722" y="4431956"/>
          <a:ext cx="3476367" cy="2240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58789"/>
                <a:gridCol w="1158789"/>
                <a:gridCol w="1158789"/>
              </a:tblGrid>
              <a:tr h="241702">
                <a:tc>
                  <a:txBody>
                    <a:bodyPr/>
                    <a:lstStyle/>
                    <a:p>
                      <a:pPr algn="ctr"/>
                      <a:r>
                        <a:rPr lang="sr-Cyrl-RS" sz="1050" dirty="0" smtClean="0"/>
                        <a:t>Нуклид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/>
                        <a:t>t</a:t>
                      </a:r>
                      <a:r>
                        <a:rPr lang="en-US" sz="1050" baseline="-25000" dirty="0" smtClean="0"/>
                        <a:t>1/2</a:t>
                      </a:r>
                      <a:r>
                        <a:rPr lang="en-US" sz="1050" dirty="0" smtClean="0"/>
                        <a:t> (</a:t>
                      </a:r>
                      <a:r>
                        <a:rPr lang="sr-Cyrl-RS" sz="1050" dirty="0" smtClean="0"/>
                        <a:t>године)</a:t>
                      </a:r>
                      <a:endParaRPr lang="en-US" sz="105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050" dirty="0" smtClean="0"/>
                        <a:t>Врста</a:t>
                      </a:r>
                      <a:r>
                        <a:rPr lang="sr-Cyrl-RS" sz="1050" baseline="0" dirty="0" smtClean="0"/>
                        <a:t> распада/</a:t>
                      </a:r>
                      <a:endParaRPr lang="en-US" sz="1050" baseline="0" dirty="0" smtClean="0"/>
                    </a:p>
                    <a:p>
                      <a:pPr algn="ctr"/>
                      <a:r>
                        <a:rPr lang="sr-Cyrl-RS" sz="1050" baseline="0" dirty="0" smtClean="0"/>
                        <a:t>Е (</a:t>
                      </a:r>
                      <a:r>
                        <a:rPr lang="en-US" sz="1050" baseline="0" dirty="0" smtClean="0"/>
                        <a:t>MeV)</a:t>
                      </a:r>
                      <a:endParaRPr lang="en-US" sz="1050" dirty="0"/>
                    </a:p>
                  </a:txBody>
                  <a:tcPr anchor="ctr"/>
                </a:tc>
              </a:tr>
              <a:tr h="241702"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7</a:t>
                      </a:r>
                      <a:r>
                        <a:rPr lang="en-US" sz="1400" dirty="0" smtClean="0"/>
                        <a:t>Be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53,28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EC</a:t>
                      </a:r>
                      <a:endParaRPr lang="en-US" sz="1400" dirty="0"/>
                    </a:p>
                  </a:txBody>
                  <a:tcPr/>
                </a:tc>
              </a:tr>
              <a:tr h="241702"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24</a:t>
                      </a:r>
                      <a:r>
                        <a:rPr lang="en-US" sz="1400" dirty="0" smtClean="0"/>
                        <a:t>Na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14,96 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1,389</a:t>
                      </a:r>
                      <a:endParaRPr lang="en-US" sz="1400" dirty="0"/>
                    </a:p>
                  </a:txBody>
                  <a:tcPr/>
                </a:tc>
              </a:tr>
              <a:tr h="241702"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28</a:t>
                      </a:r>
                      <a:r>
                        <a:rPr lang="en-US" sz="1400" dirty="0" smtClean="0"/>
                        <a:t>Mg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21,0</a:t>
                      </a:r>
                      <a:r>
                        <a:rPr lang="en-US" sz="1400" baseline="0" dirty="0" smtClean="0"/>
                        <a:t> 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0,459</a:t>
                      </a:r>
                      <a:endParaRPr lang="en-US" sz="1400" dirty="0"/>
                    </a:p>
                  </a:txBody>
                  <a:tcPr/>
                </a:tc>
              </a:tr>
              <a:tr h="241702"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32</a:t>
                      </a:r>
                      <a:r>
                        <a:rPr lang="en-US" sz="1400" dirty="0" smtClean="0"/>
                        <a:t>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14,28</a:t>
                      </a:r>
                      <a:r>
                        <a:rPr lang="en-US" sz="1400" baseline="0" dirty="0" smtClean="0"/>
                        <a:t>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1,170</a:t>
                      </a:r>
                      <a:endParaRPr lang="en-US" sz="1400" dirty="0"/>
                    </a:p>
                  </a:txBody>
                  <a:tcPr/>
                </a:tc>
              </a:tr>
              <a:tr h="241702"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33</a:t>
                      </a:r>
                      <a:r>
                        <a:rPr lang="en-US" sz="1400" dirty="0" smtClean="0"/>
                        <a:t>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25,3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0,249</a:t>
                      </a:r>
                      <a:endParaRPr lang="en-US" sz="1400" dirty="0"/>
                    </a:p>
                  </a:txBody>
                  <a:tcPr/>
                </a:tc>
              </a:tr>
              <a:tr h="241702">
                <a:tc>
                  <a:txBody>
                    <a:bodyPr/>
                    <a:lstStyle/>
                    <a:p>
                      <a:r>
                        <a:rPr lang="en-US" sz="1400" baseline="30000" dirty="0" smtClean="0"/>
                        <a:t>39</a:t>
                      </a:r>
                      <a:r>
                        <a:rPr lang="en-US" sz="1400" dirty="0" smtClean="0"/>
                        <a:t>Cl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55,6 min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1,91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07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6795" y="116010"/>
            <a:ext cx="2043660" cy="732487"/>
          </a:xfrm>
        </p:spPr>
        <p:txBody>
          <a:bodyPr>
            <a:normAutofit/>
          </a:bodyPr>
          <a:lstStyle/>
          <a:p>
            <a:r>
              <a:rPr lang="sr-Cyrl-R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тритијум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0086" y="848497"/>
                <a:ext cx="8641492" cy="570882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sr-Cyrl-RS" dirty="0" smtClean="0"/>
                  <a:t>Мали део тритијума потиче са Сунца</a:t>
                </a:r>
              </a:p>
              <a:p>
                <a:r>
                  <a:rPr lang="sr-Cyrl-RS" dirty="0" smtClean="0"/>
                  <a:t>Већина се производи у реакцији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са брзим неутронима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sPr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sPre>
                        </m:e>
                      </m:sPre>
                    </m:oMath>
                  </m:oMathPara>
                </a14:m>
                <a:endParaRPr lang="sr-Cyrl-RS" dirty="0" smtClean="0"/>
              </a:p>
              <a:p>
                <a:r>
                  <a:rPr lang="sr-Cyrl-RS" dirty="0" smtClean="0"/>
                  <a:t>Принос ове реакције је 2500 атома </a:t>
                </a:r>
                <a:r>
                  <a:rPr lang="sr-Cyrl-RS" baseline="30000" dirty="0" smtClean="0"/>
                  <a:t>3</a:t>
                </a:r>
                <a:r>
                  <a:rPr lang="sr-Cyrl-RS" dirty="0" smtClean="0"/>
                  <a:t>Н/</a:t>
                </a:r>
                <a:r>
                  <a:rPr lang="en-US" dirty="0" smtClean="0"/>
                  <a:t>sm</a:t>
                </a:r>
                <a:r>
                  <a:rPr lang="en-US" baseline="30000" dirty="0" smtClean="0"/>
                  <a:t>2</a:t>
                </a:r>
                <a:endParaRPr lang="sr-Cyrl-RS" dirty="0" smtClean="0"/>
              </a:p>
              <a:p>
                <a:r>
                  <a:rPr lang="sr-Cyrl-RS" dirty="0" smtClean="0"/>
                  <a:t>Укупна количина на </a:t>
                </a:r>
                <a:r>
                  <a:rPr lang="sr-Cyrl-RS" dirty="0"/>
                  <a:t>З</a:t>
                </a:r>
                <a:r>
                  <a:rPr lang="sr-Cyrl-RS" dirty="0" smtClean="0"/>
                  <a:t>емљи је 1,3∙10</a:t>
                </a:r>
                <a:r>
                  <a:rPr lang="sr-Cyrl-RS" baseline="30000" dirty="0" smtClean="0"/>
                  <a:t>18</a:t>
                </a:r>
                <a:r>
                  <a:rPr lang="sr-Cyrl-RS" dirty="0" smtClean="0"/>
                  <a:t> </a:t>
                </a:r>
                <a:r>
                  <a:rPr lang="en-US" dirty="0" err="1" smtClean="0"/>
                  <a:t>Bq</a:t>
                </a:r>
                <a:r>
                  <a:rPr lang="sr-Cyrl-RS" dirty="0" smtClean="0"/>
                  <a:t> (2,4 </a:t>
                </a:r>
                <a:r>
                  <a:rPr lang="en-US" dirty="0" smtClean="0"/>
                  <a:t>kg</a:t>
                </a:r>
                <a:r>
                  <a:rPr lang="sr-Cyrl-RS" dirty="0" smtClean="0"/>
                  <a:t>)</a:t>
                </a:r>
              </a:p>
              <a:p>
                <a:endParaRPr lang="sr-Cyrl-RS" baseline="30000" dirty="0"/>
              </a:p>
              <a:p>
                <a:r>
                  <a:rPr lang="en-US" dirty="0" smtClean="0"/>
                  <a:t>t</a:t>
                </a:r>
                <a:r>
                  <a:rPr lang="en-US" baseline="-25000" dirty="0" smtClean="0"/>
                  <a:t>1/2</a:t>
                </a:r>
                <a:r>
                  <a:rPr lang="en-US" dirty="0" smtClean="0"/>
                  <a:t> = 12,32 y</a:t>
                </a:r>
              </a:p>
              <a:p>
                <a:r>
                  <a:rPr lang="sr-Cyrl-RS" dirty="0" smtClean="0"/>
                  <a:t>Средње време задржавања у атмосфери је око 2 године колико му треба да доспе до доњих слојева атмосфере.</a:t>
                </a:r>
              </a:p>
              <a:p>
                <a:r>
                  <a:rPr lang="sr-Cyrl-RS" dirty="0" smtClean="0"/>
                  <a:t>У року 5-20 дана компреципитацијом долази до земљине површине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0086" y="848497"/>
                <a:ext cx="8641492" cy="5708822"/>
              </a:xfrm>
              <a:blipFill rotWithShape="0">
                <a:blip r:embed="rId2"/>
                <a:stretch>
                  <a:fillRect l="-1481" t="-1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0562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362" y="206502"/>
            <a:ext cx="8658643" cy="6177821"/>
          </a:xfrm>
        </p:spPr>
        <p:txBody>
          <a:bodyPr>
            <a:normAutofit/>
          </a:bodyPr>
          <a:lstStyle/>
          <a:p>
            <a:r>
              <a:rPr lang="sr-Cyrl-RS" sz="2800" dirty="0" smtClean="0"/>
              <a:t>У површинским водама </a:t>
            </a:r>
            <a:endParaRPr lang="en-US" sz="2800" dirty="0" smtClean="0"/>
          </a:p>
          <a:p>
            <a:pPr lvl="1"/>
            <a:r>
              <a:rPr lang="sr-Cyrl-RS" sz="2400" dirty="0"/>
              <a:t>Пре 1945. 2-8 </a:t>
            </a:r>
            <a:r>
              <a:rPr lang="en-US" sz="2400" dirty="0"/>
              <a:t>TU     (TU </a:t>
            </a:r>
            <a:r>
              <a:rPr lang="sr-Cyrl-RS" sz="2400" dirty="0"/>
              <a:t>је тритијумска једница и износи 1 атом </a:t>
            </a:r>
            <a:r>
              <a:rPr lang="sr-Cyrl-RS" sz="2400" baseline="30000" dirty="0"/>
              <a:t>3</a:t>
            </a:r>
            <a:r>
              <a:rPr lang="sr-Cyrl-RS" sz="2400" dirty="0"/>
              <a:t>Н /10</a:t>
            </a:r>
            <a:r>
              <a:rPr lang="sr-Cyrl-RS" sz="2400" baseline="30000" dirty="0"/>
              <a:t>18</a:t>
            </a:r>
            <a:r>
              <a:rPr lang="sr-Cyrl-RS" sz="2400" dirty="0"/>
              <a:t> атома </a:t>
            </a:r>
            <a:r>
              <a:rPr lang="sr-Cyrl-RS" sz="2400" baseline="30000" dirty="0"/>
              <a:t>1</a:t>
            </a:r>
            <a:r>
              <a:rPr lang="sr-Cyrl-RS" sz="2400" dirty="0"/>
              <a:t>Н)</a:t>
            </a:r>
          </a:p>
          <a:p>
            <a:pPr lvl="1"/>
            <a:r>
              <a:rPr lang="sr-Cyrl-RS" sz="2400" dirty="0"/>
              <a:t>После </a:t>
            </a:r>
            <a:r>
              <a:rPr lang="sr-Cyrl-RS" sz="2400" dirty="0" smtClean="0"/>
              <a:t>1962</a:t>
            </a:r>
            <a:r>
              <a:rPr lang="en-US" sz="2400" dirty="0" smtClean="0"/>
              <a:t>.</a:t>
            </a:r>
            <a:r>
              <a:rPr lang="sr-Cyrl-RS" sz="2400" dirty="0" smtClean="0"/>
              <a:t> </a:t>
            </a:r>
            <a:r>
              <a:rPr lang="sr-Cyrl-RS" sz="2400" dirty="0"/>
              <a:t>20-40 </a:t>
            </a:r>
            <a:r>
              <a:rPr lang="en-US" sz="2400" dirty="0"/>
              <a:t>TU</a:t>
            </a:r>
          </a:p>
          <a:p>
            <a:r>
              <a:rPr lang="sr-Cyrl-RS" sz="2800" dirty="0" smtClean="0"/>
              <a:t>У кишници 4-25 </a:t>
            </a:r>
            <a:r>
              <a:rPr lang="en-US" sz="2800" dirty="0" smtClean="0"/>
              <a:t>TU</a:t>
            </a:r>
            <a:endParaRPr lang="en-US" sz="2800" dirty="0"/>
          </a:p>
          <a:p>
            <a:r>
              <a:rPr lang="sr-Cyrl-RS" sz="2800" dirty="0" smtClean="0"/>
              <a:t>Локална повећања настају у околини нуклеарних централа</a:t>
            </a:r>
            <a:r>
              <a:rPr lang="en-US" sz="2800" dirty="0" smtClean="0"/>
              <a:t> </a:t>
            </a:r>
            <a:r>
              <a:rPr lang="sr-Cyrl-RS" sz="2800" dirty="0" smtClean="0"/>
              <a:t>и постројења за прераду уранијумске руде и прераду ислуженог нуклеарног горива</a:t>
            </a:r>
          </a:p>
          <a:p>
            <a:r>
              <a:rPr lang="sr-Cyrl-RS" sz="2800" dirty="0" smtClean="0"/>
              <a:t>1950-1962 тестирања хидрогенских бомби ослободила су око 2,6∙10</a:t>
            </a:r>
            <a:r>
              <a:rPr lang="sr-Cyrl-RS" sz="2800" baseline="30000" dirty="0" smtClean="0"/>
              <a:t>20</a:t>
            </a:r>
            <a:r>
              <a:rPr lang="sr-Cyrl-RS" sz="2800" dirty="0" smtClean="0"/>
              <a:t> </a:t>
            </a:r>
            <a:r>
              <a:rPr lang="en-US" sz="2800" dirty="0" err="1" smtClean="0"/>
              <a:t>Bq</a:t>
            </a:r>
            <a:endParaRPr lang="en-US" sz="2800" baseline="30000" dirty="0" smtClean="0"/>
          </a:p>
          <a:p>
            <a:endParaRPr lang="en-US" sz="2800" dirty="0"/>
          </a:p>
          <a:p>
            <a:endParaRPr lang="sr-Cyrl-RS" sz="2800" dirty="0" smtClean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3893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5011" y="0"/>
            <a:ext cx="1236351" cy="1004335"/>
          </a:xfrm>
        </p:spPr>
        <p:txBody>
          <a:bodyPr/>
          <a:lstStyle/>
          <a:p>
            <a:r>
              <a:rPr lang="en-US" baseline="30000" dirty="0" smtClean="0"/>
              <a:t>14</a:t>
            </a:r>
            <a:r>
              <a:rPr lang="en-US" dirty="0" smtClean="0"/>
              <a:t>C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05946" y="650789"/>
                <a:ext cx="8550875" cy="6005384"/>
              </a:xfrm>
            </p:spPr>
            <p:txBody>
              <a:bodyPr>
                <a:noAutofit/>
              </a:bodyPr>
              <a:lstStyle/>
              <a:p>
                <a:r>
                  <a:rPr lang="en-US" sz="2500" dirty="0" smtClean="0"/>
                  <a:t>t</a:t>
                </a:r>
                <a:r>
                  <a:rPr lang="en-US" sz="2500" baseline="-25000" dirty="0" smtClean="0"/>
                  <a:t>1/2</a:t>
                </a:r>
                <a:r>
                  <a:rPr lang="en-US" sz="2500" dirty="0" smtClean="0"/>
                  <a:t> = 5715 y, </a:t>
                </a:r>
                <a:r>
                  <a:rPr lang="en-US" sz="2500" dirty="0" err="1" smtClean="0"/>
                  <a:t>E</a:t>
                </a:r>
                <a:r>
                  <a:rPr lang="en-US" sz="2500" baseline="-25000" dirty="0" err="1" smtClean="0"/>
                  <a:t>max</a:t>
                </a:r>
                <a:r>
                  <a:rPr lang="en-US" sz="2500" dirty="0" smtClean="0"/>
                  <a:t>(</a:t>
                </a:r>
                <a:r>
                  <a:rPr lang="en-US" sz="2500" dirty="0" smtClean="0">
                    <a:latin typeface="Symbol" panose="05050102010706020507" pitchFamily="18" charset="2"/>
                  </a:rPr>
                  <a:t>b</a:t>
                </a:r>
                <a:r>
                  <a:rPr lang="en-US" sz="2500" baseline="30000" dirty="0" smtClean="0">
                    <a:latin typeface="Symbol" panose="05050102010706020507" pitchFamily="18" charset="2"/>
                  </a:rPr>
                  <a:t>-</a:t>
                </a:r>
                <a:r>
                  <a:rPr lang="en-US" sz="2500" dirty="0" smtClean="0">
                    <a:latin typeface="Symbol" panose="05050102010706020507" pitchFamily="18" charset="2"/>
                  </a:rPr>
                  <a:t>)=158 </a:t>
                </a:r>
                <a:r>
                  <a:rPr lang="en-US" sz="2500" dirty="0" smtClean="0"/>
                  <a:t>MeV</a:t>
                </a:r>
                <a:endParaRPr lang="sr-Cyrl-RS" sz="2500" baseline="30000" dirty="0" smtClean="0"/>
              </a:p>
              <a:p>
                <a:r>
                  <a:rPr lang="sr-Cyrl-RS" sz="2500" dirty="0" smtClean="0"/>
                  <a:t>Може настати у више нуклеарних реакција у атмосфери. Највећи део настаје у реакцији спорих неутрона са азотом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sPre>
                      <m:r>
                        <a:rPr lang="en-US" sz="2500" i="1">
                          <a:latin typeface="Cambria Math" panose="02040503050406030204" pitchFamily="18" charset="0"/>
                        </a:rPr>
                        <m:t>+</m:t>
                      </m:r>
                      <m:sPre>
                        <m:sPrePr>
                          <m:ctrlPr>
                            <a:rPr lang="en-US" sz="2500" i="1"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Pre>
                            <m:sPrePr>
                              <m:ctrlPr>
                                <a:rPr lang="en-US" sz="25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sr-Cyrl-RS" sz="2500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  <m:e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  <m:r>
                            <a:rPr lang="en-US" sz="2500" i="1">
                              <a:latin typeface="Cambria Math" panose="02040503050406030204" pitchFamily="18" charset="0"/>
                            </a:rPr>
                            <m:t>+</m:t>
                          </m:r>
                          <m:sPre>
                            <m:sPrePr>
                              <m:ctrlPr>
                                <a:rPr lang="en-US" sz="2500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sr-Cyrl-RS" sz="25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r>
                                <a:rPr lang="en-US" sz="25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sPre>
                        </m:e>
                      </m:sPre>
                    </m:oMath>
                  </m:oMathPara>
                </a14:m>
                <a:endParaRPr lang="sr-Cyrl-RS" sz="2500" dirty="0" smtClean="0"/>
              </a:p>
              <a:p>
                <a:r>
                  <a:rPr lang="sr-Cyrl-RS" sz="2500" dirty="0"/>
                  <a:t>Принос ове реакције је </a:t>
                </a:r>
                <a:r>
                  <a:rPr lang="sr-Cyrl-RS" sz="2500" dirty="0" smtClean="0"/>
                  <a:t>2</a:t>
                </a:r>
                <a:r>
                  <a:rPr lang="en-US" sz="2500" dirty="0" smtClean="0"/>
                  <a:t>20</a:t>
                </a:r>
                <a:r>
                  <a:rPr lang="sr-Cyrl-RS" sz="2500" dirty="0" smtClean="0"/>
                  <a:t>00 </a:t>
                </a:r>
                <a:r>
                  <a:rPr lang="sr-Cyrl-RS" sz="2500" dirty="0"/>
                  <a:t>атома </a:t>
                </a:r>
                <a:r>
                  <a:rPr lang="sr-Cyrl-RS" sz="2500" baseline="30000" dirty="0" smtClean="0"/>
                  <a:t>14</a:t>
                </a:r>
                <a:r>
                  <a:rPr lang="sr-Cyrl-RS" sz="2500" dirty="0"/>
                  <a:t>С</a:t>
                </a:r>
                <a:r>
                  <a:rPr lang="sr-Cyrl-RS" sz="2500" dirty="0" smtClean="0"/>
                  <a:t>/</a:t>
                </a:r>
                <a:r>
                  <a:rPr lang="en-US" sz="2500" dirty="0" smtClean="0"/>
                  <a:t>sm</a:t>
                </a:r>
                <a:r>
                  <a:rPr lang="en-US" sz="2500" baseline="30000" dirty="0" smtClean="0"/>
                  <a:t>2 </a:t>
                </a:r>
                <a:endParaRPr lang="en-US" sz="2500" dirty="0" smtClean="0"/>
              </a:p>
              <a:p>
                <a:r>
                  <a:rPr lang="sr-Cyrl-RS" sz="2500" dirty="0" smtClean="0"/>
                  <a:t>Процењена активност на Земљи је око 8500 </a:t>
                </a:r>
                <a:r>
                  <a:rPr lang="en-US" sz="2500" dirty="0" err="1" smtClean="0"/>
                  <a:t>PBq</a:t>
                </a:r>
                <a:r>
                  <a:rPr lang="en-US" sz="2500" dirty="0" smtClean="0"/>
                  <a:t> (75 </a:t>
                </a:r>
                <a:r>
                  <a:rPr lang="sr-Cyrl-RS" sz="2500" dirty="0" smtClean="0"/>
                  <a:t>тона)</a:t>
                </a:r>
              </a:p>
              <a:p>
                <a:r>
                  <a:rPr lang="sr-Cyrl-RS" sz="2500" dirty="0" smtClean="0"/>
                  <a:t>2 % у атмосфери, 98 % у различитим материјалима на Земљи  укључујући живу материју</a:t>
                </a:r>
              </a:p>
              <a:p>
                <a:r>
                  <a:rPr lang="sr-Cyrl-RS" sz="2500" dirty="0" smtClean="0"/>
                  <a:t>У току 1-2 године долази до равнотеже са атмосферским </a:t>
                </a:r>
                <a:r>
                  <a:rPr lang="en-US" sz="2500" dirty="0" smtClean="0"/>
                  <a:t>CO</a:t>
                </a:r>
                <a:r>
                  <a:rPr lang="en-US" sz="2500" baseline="-25000" dirty="0" smtClean="0"/>
                  <a:t>2</a:t>
                </a:r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5946" y="650789"/>
                <a:ext cx="8550875" cy="6005384"/>
              </a:xfrm>
              <a:blipFill rotWithShape="0">
                <a:blip r:embed="rId2"/>
                <a:stretch>
                  <a:fillRect l="-1569" t="-1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2403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41" y="197708"/>
            <a:ext cx="8517923" cy="6524368"/>
          </a:xfrm>
        </p:spPr>
        <p:txBody>
          <a:bodyPr/>
          <a:lstStyle/>
          <a:p>
            <a:r>
              <a:rPr lang="sr-Cyrl-RS" dirty="0"/>
              <a:t>Специфична активност у живим бићима је око </a:t>
            </a:r>
            <a:r>
              <a:rPr lang="sr-Cyrl-RS" dirty="0" smtClean="0"/>
              <a:t>2</a:t>
            </a:r>
            <a:r>
              <a:rPr lang="sr-Cyrl-RS" dirty="0"/>
              <a:t>27 </a:t>
            </a:r>
            <a:r>
              <a:rPr lang="en-US" dirty="0" err="1" smtClean="0"/>
              <a:t>Bq</a:t>
            </a:r>
            <a:r>
              <a:rPr lang="en-US" dirty="0" smtClean="0"/>
              <a:t>/kg</a:t>
            </a:r>
          </a:p>
          <a:p>
            <a:r>
              <a:rPr lang="sr-Cyrl-RS" dirty="0" smtClean="0"/>
              <a:t>Тестирање нуклеарног оружја допринос ~220 </a:t>
            </a:r>
            <a:r>
              <a:rPr lang="en-US" dirty="0" err="1" smtClean="0"/>
              <a:t>PBq</a:t>
            </a:r>
            <a:endParaRPr lang="en-US" dirty="0" smtClean="0"/>
          </a:p>
          <a:p>
            <a:r>
              <a:rPr lang="sr-Cyrl-RS" dirty="0" smtClean="0"/>
              <a:t>Нуклеарне </a:t>
            </a:r>
            <a:r>
              <a:rPr lang="sr-Cyrl-RS" dirty="0"/>
              <a:t>централе </a:t>
            </a:r>
            <a:r>
              <a:rPr lang="sr-Cyrl-RS" dirty="0" smtClean="0"/>
              <a:t>~18 </a:t>
            </a:r>
            <a:r>
              <a:rPr lang="en-US" dirty="0" err="1" smtClean="0"/>
              <a:t>TBq</a:t>
            </a:r>
            <a:r>
              <a:rPr lang="en-US" dirty="0" smtClean="0"/>
              <a:t>/</a:t>
            </a:r>
            <a:r>
              <a:rPr lang="en-US" dirty="0" err="1" smtClean="0"/>
              <a:t>GW</a:t>
            </a:r>
            <a:r>
              <a:rPr lang="en-US" baseline="-25000" dirty="0" err="1" smtClean="0"/>
              <a:t>e</a:t>
            </a:r>
            <a:r>
              <a:rPr lang="en-US" baseline="-25000" dirty="0" smtClean="0"/>
              <a:t> </a:t>
            </a:r>
            <a:r>
              <a:rPr lang="en-US" dirty="0" smtClean="0"/>
              <a:t>y</a:t>
            </a:r>
          </a:p>
          <a:p>
            <a:r>
              <a:rPr lang="sr-Cyrl-RS" dirty="0" smtClean="0"/>
              <a:t>Сагоревање фосилних горива доводи до „разблажења“</a:t>
            </a:r>
          </a:p>
          <a:p>
            <a:r>
              <a:rPr lang="sr-Cyrl-RS" dirty="0" smtClean="0"/>
              <a:t>Данашња специфична активност </a:t>
            </a:r>
            <a:r>
              <a:rPr lang="sr-Cyrl-RS" baseline="30000" dirty="0" smtClean="0"/>
              <a:t>14</a:t>
            </a:r>
            <a:r>
              <a:rPr lang="sr-Cyrl-RS" dirty="0" smtClean="0"/>
              <a:t>С је 13,56 </a:t>
            </a:r>
            <a:r>
              <a:rPr lang="en-US" dirty="0" smtClean="0"/>
              <a:t>rasp min</a:t>
            </a:r>
            <a:r>
              <a:rPr lang="en-US" baseline="30000" dirty="0" smtClean="0"/>
              <a:t>-1</a:t>
            </a:r>
            <a:r>
              <a:rPr lang="en-US" dirty="0" smtClean="0"/>
              <a:t> g</a:t>
            </a:r>
            <a:r>
              <a:rPr lang="en-US" baseline="30000" dirty="0" smtClean="0"/>
              <a:t>-1 </a:t>
            </a:r>
            <a:r>
              <a:rPr lang="en-US" dirty="0" smtClean="0"/>
              <a:t>C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052" y="3160526"/>
            <a:ext cx="6755894" cy="349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07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590" y="132485"/>
            <a:ext cx="7429499" cy="674823"/>
          </a:xfrm>
        </p:spPr>
        <p:txBody>
          <a:bodyPr/>
          <a:lstStyle/>
          <a:p>
            <a:r>
              <a:rPr lang="sr-Cyrl-RS" dirty="0" smtClean="0"/>
              <a:t>Примордијални радионуклиди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36" y="807308"/>
            <a:ext cx="8616778" cy="5700584"/>
          </a:xfrm>
        </p:spPr>
        <p:txBody>
          <a:bodyPr/>
          <a:lstStyle/>
          <a:p>
            <a:r>
              <a:rPr lang="en-US" dirty="0" smtClean="0"/>
              <a:t>Z&lt;82 (</a:t>
            </a:r>
            <a:r>
              <a:rPr lang="en-US" dirty="0" err="1" smtClean="0"/>
              <a:t>Pb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49" y="1572391"/>
            <a:ext cx="6992640" cy="417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737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3483" y="0"/>
            <a:ext cx="4026831" cy="823438"/>
          </a:xfrm>
        </p:spPr>
        <p:txBody>
          <a:bodyPr>
            <a:normAutofit/>
          </a:bodyPr>
          <a:lstStyle/>
          <a:p>
            <a:r>
              <a:rPr lang="sr-Cyrl-R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Радиоактивне серије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0" y="1079155"/>
            <a:ext cx="3599953" cy="4983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73769" y="6326658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Торијумова </a:t>
            </a:r>
            <a:r>
              <a:rPr lang="en-US" dirty="0" smtClean="0"/>
              <a:t>4n </a:t>
            </a:r>
            <a:r>
              <a:rPr lang="sr-Cyrl-RS" dirty="0" smtClean="0"/>
              <a:t>серија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143" y="914399"/>
            <a:ext cx="4433400" cy="5469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448742" y="6404232"/>
            <a:ext cx="1840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aseline="30000" dirty="0" smtClean="0"/>
              <a:t>238</a:t>
            </a:r>
            <a:r>
              <a:rPr lang="en-US" dirty="0" smtClean="0"/>
              <a:t>U</a:t>
            </a:r>
            <a:r>
              <a:rPr lang="sr-Cyrl-RS" dirty="0" smtClean="0"/>
              <a:t> </a:t>
            </a:r>
            <a:r>
              <a:rPr lang="en-US" dirty="0" smtClean="0"/>
              <a:t>4n+2 </a:t>
            </a:r>
            <a:r>
              <a:rPr lang="sr-Cyrl-RS" dirty="0" smtClean="0"/>
              <a:t>серија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908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64" y="345988"/>
            <a:ext cx="3467269" cy="5478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28" y="199766"/>
            <a:ext cx="2837226" cy="5624385"/>
          </a:xfrm>
          <a:prstGeom prst="rect">
            <a:avLst/>
          </a:prstGeom>
          <a:ln>
            <a:solidFill>
              <a:srgbClr val="FFFF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003531" y="6288902"/>
            <a:ext cx="324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 smtClean="0"/>
              <a:t>Актинијумова </a:t>
            </a:r>
            <a:r>
              <a:rPr lang="sr-Cyrl-RS" baseline="30000" dirty="0" smtClean="0"/>
              <a:t>23</a:t>
            </a:r>
            <a:r>
              <a:rPr lang="en-US" baseline="30000" dirty="0" smtClean="0"/>
              <a:t>5</a:t>
            </a:r>
            <a:r>
              <a:rPr lang="en-US" dirty="0" smtClean="0"/>
              <a:t>U</a:t>
            </a:r>
            <a:r>
              <a:rPr lang="sr-Cyrl-RS" dirty="0" smtClean="0"/>
              <a:t> </a:t>
            </a:r>
            <a:r>
              <a:rPr lang="en-US" dirty="0" smtClean="0"/>
              <a:t>4n+3 </a:t>
            </a:r>
            <a:r>
              <a:rPr lang="sr-Cyrl-RS" dirty="0" smtClean="0"/>
              <a:t>серија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33876" y="6288902"/>
            <a:ext cx="1981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baseline="30000" dirty="0" smtClean="0"/>
              <a:t>237</a:t>
            </a:r>
            <a:r>
              <a:rPr lang="en-US" dirty="0" smtClean="0"/>
              <a:t>Np</a:t>
            </a:r>
            <a:r>
              <a:rPr lang="sr-Cyrl-RS" dirty="0" smtClean="0"/>
              <a:t> </a:t>
            </a:r>
            <a:r>
              <a:rPr lang="en-US" dirty="0" smtClean="0"/>
              <a:t>4n+1 </a:t>
            </a:r>
            <a:r>
              <a:rPr lang="sr-Cyrl-RS" dirty="0" smtClean="0"/>
              <a:t>серија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381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0666" y="17155"/>
            <a:ext cx="6673324" cy="913721"/>
          </a:xfrm>
        </p:spPr>
        <p:txBody>
          <a:bodyPr/>
          <a:lstStyle/>
          <a:p>
            <a:r>
              <a:rPr lang="sr-Cyrl-RS" dirty="0" smtClean="0"/>
              <a:t>Радијум и </a:t>
            </a:r>
            <a:r>
              <a:rPr lang="sr-Cyrl-R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радон</a:t>
            </a:r>
            <a:r>
              <a:rPr lang="sr-Cyrl-RS" dirty="0" smtClean="0"/>
              <a:t> у природи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038" y="930876"/>
            <a:ext cx="8633254" cy="5618205"/>
          </a:xfrm>
        </p:spPr>
        <p:txBody>
          <a:bodyPr>
            <a:noAutofit/>
          </a:bodyPr>
          <a:lstStyle/>
          <a:p>
            <a:r>
              <a:rPr lang="sr-Cyrl-RS" dirty="0" smtClean="0"/>
              <a:t>У минералима уранијума сви чланови радиоактивног низа су у секуларној равнотежи са родоначелником </a:t>
            </a:r>
            <a:r>
              <a:rPr lang="sr-Cyrl-RS" baseline="30000" dirty="0" smtClean="0"/>
              <a:t>238</a:t>
            </a:r>
            <a:r>
              <a:rPr lang="en-US" dirty="0" smtClean="0"/>
              <a:t>U.</a:t>
            </a:r>
          </a:p>
          <a:p>
            <a:r>
              <a:rPr lang="sr-Cyrl-RS" dirty="0" smtClean="0"/>
              <a:t>Изотопи радона који потичу из радиоактивних низова „беже“ из минерала и доспевају у ваздух и површинске/подеземне воде.</a:t>
            </a:r>
          </a:p>
          <a:p>
            <a:r>
              <a:rPr lang="sr-Cyrl-RS" dirty="0" smtClean="0"/>
              <a:t>Уобичајене вредности за А(</a:t>
            </a:r>
            <a:r>
              <a:rPr lang="sr-Cyrl-RS" baseline="30000" dirty="0" smtClean="0"/>
              <a:t>222</a:t>
            </a:r>
            <a:r>
              <a:rPr lang="en-US" dirty="0" smtClean="0"/>
              <a:t>Rn)</a:t>
            </a:r>
          </a:p>
          <a:p>
            <a:pPr lvl="1"/>
            <a:r>
              <a:rPr lang="sr-Cyrl-RS" dirty="0"/>
              <a:t>у површинским водама 5-300 </a:t>
            </a:r>
            <a:r>
              <a:rPr lang="en-US" dirty="0"/>
              <a:t>kBqm</a:t>
            </a:r>
            <a:r>
              <a:rPr lang="en-US" baseline="30000" dirty="0"/>
              <a:t>-3</a:t>
            </a:r>
            <a:r>
              <a:rPr lang="sr-Cyrl-RS" dirty="0"/>
              <a:t> </a:t>
            </a:r>
            <a:endParaRPr lang="en-US" dirty="0"/>
          </a:p>
          <a:p>
            <a:pPr lvl="1"/>
            <a:r>
              <a:rPr lang="sr-Cyrl-RS" dirty="0"/>
              <a:t>„чесменска вода“ 1 </a:t>
            </a:r>
            <a:r>
              <a:rPr lang="en-US" dirty="0"/>
              <a:t>kBqm</a:t>
            </a:r>
            <a:r>
              <a:rPr lang="en-US" baseline="30000" dirty="0"/>
              <a:t>-3</a:t>
            </a:r>
            <a:endParaRPr lang="sr-Cyrl-RS" baseline="30000" dirty="0"/>
          </a:p>
          <a:p>
            <a:pPr lvl="1"/>
            <a:r>
              <a:rPr lang="sr-Cyrl-RS" dirty="0"/>
              <a:t>Ваздух при земљи 1-10 </a:t>
            </a:r>
            <a:r>
              <a:rPr lang="en-US" dirty="0"/>
              <a:t>Bqm</a:t>
            </a:r>
            <a:r>
              <a:rPr lang="en-US" baseline="30000" dirty="0"/>
              <a:t>-3</a:t>
            </a:r>
            <a:endParaRPr lang="sr-Cyrl-RS" baseline="30000" dirty="0"/>
          </a:p>
          <a:p>
            <a:r>
              <a:rPr lang="sr-Cyrl-RS" dirty="0" smtClean="0"/>
              <a:t>Бање са геотермалном водом</a:t>
            </a:r>
          </a:p>
          <a:p>
            <a:pPr lvl="1"/>
            <a:r>
              <a:rPr lang="en-US" dirty="0" smtClean="0"/>
              <a:t>Baden-Baden</a:t>
            </a:r>
            <a:r>
              <a:rPr lang="sr-Cyrl-RS" dirty="0"/>
              <a:t> </a:t>
            </a:r>
            <a:r>
              <a:rPr lang="sr-Cyrl-RS" dirty="0" smtClean="0"/>
              <a:t>1</a:t>
            </a:r>
            <a:r>
              <a:rPr lang="en-US" dirty="0"/>
              <a:t> </a:t>
            </a:r>
            <a:r>
              <a:rPr lang="en-US" dirty="0" smtClean="0"/>
              <a:t>MBqm</a:t>
            </a:r>
            <a:r>
              <a:rPr lang="en-US" baseline="30000" dirty="0" smtClean="0"/>
              <a:t>-3</a:t>
            </a:r>
            <a:r>
              <a:rPr lang="sr-Cyrl-RS" baseline="30000" dirty="0" smtClean="0"/>
              <a:t> </a:t>
            </a:r>
            <a:r>
              <a:rPr lang="sr-Cyrl-RS" dirty="0" smtClean="0"/>
              <a:t> у ваздуху</a:t>
            </a:r>
            <a:endParaRPr lang="en-US" baseline="30000" dirty="0" smtClean="0"/>
          </a:p>
          <a:p>
            <a:pPr lvl="1"/>
            <a:r>
              <a:rPr lang="en-US" dirty="0" err="1" smtClean="0"/>
              <a:t>Joachimstahl</a:t>
            </a:r>
            <a:r>
              <a:rPr lang="en-US" dirty="0" smtClean="0"/>
              <a:t> 10-15 MBqm</a:t>
            </a:r>
            <a:r>
              <a:rPr lang="en-US" baseline="30000" dirty="0" smtClean="0"/>
              <a:t>-3</a:t>
            </a:r>
            <a:r>
              <a:rPr lang="en-US" dirty="0" smtClean="0"/>
              <a:t> </a:t>
            </a:r>
            <a:r>
              <a:rPr lang="sr-Cyrl-RS" dirty="0" smtClean="0"/>
              <a:t>у води</a:t>
            </a:r>
            <a:endParaRPr lang="sr-Cyrl-RS" dirty="0"/>
          </a:p>
          <a:p>
            <a:pPr lvl="1"/>
            <a:endParaRPr lang="en-US" dirty="0"/>
          </a:p>
          <a:p>
            <a:endParaRPr lang="en-US" dirty="0" smtClean="0"/>
          </a:p>
          <a:p>
            <a:endParaRPr lang="sr-Cyrl-RS" dirty="0" smtClean="0"/>
          </a:p>
          <a:p>
            <a:pPr lvl="1"/>
            <a:r>
              <a:rPr lang="en-US" dirty="0" smtClean="0"/>
              <a:t> </a:t>
            </a:r>
            <a:endParaRPr lang="sr-Cyrl-RS" baseline="30000" dirty="0"/>
          </a:p>
        </p:txBody>
      </p:sp>
    </p:spTree>
    <p:extLst>
      <p:ext uri="{BB962C8B-B14F-4D97-AF65-F5344CB8AC3E}">
        <p14:creationId xmlns:p14="http://schemas.microsoft.com/office/powerpoint/2010/main" val="3408556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35" y="304800"/>
            <a:ext cx="8740345" cy="6351373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Скандинавске земље- посебно Шведска</a:t>
            </a:r>
          </a:p>
          <a:p>
            <a:pPr lvl="1"/>
            <a:r>
              <a:rPr lang="sr-Cyrl-RS" sz="2400" dirty="0"/>
              <a:t>У ваздуху изнад депозита уранијумом богатих шкриљаца око 1</a:t>
            </a:r>
            <a:r>
              <a:rPr lang="en-US" sz="2400" dirty="0"/>
              <a:t> MBqm</a:t>
            </a:r>
            <a:r>
              <a:rPr lang="en-US" sz="2400" baseline="30000" dirty="0"/>
              <a:t>-3</a:t>
            </a:r>
            <a:endParaRPr lang="sr-Cyrl-RS" sz="2400" dirty="0"/>
          </a:p>
          <a:p>
            <a:pPr lvl="1"/>
            <a:r>
              <a:rPr lang="sr-Cyrl-RS" sz="2400" dirty="0"/>
              <a:t>50 % кућа  А(</a:t>
            </a:r>
            <a:r>
              <a:rPr lang="sr-Cyrl-RS" sz="2400" baseline="30000" dirty="0"/>
              <a:t>222</a:t>
            </a:r>
            <a:r>
              <a:rPr lang="en-US" sz="2400" dirty="0"/>
              <a:t>Rn)</a:t>
            </a:r>
            <a:r>
              <a:rPr lang="sr-Cyrl-RS" sz="2400" dirty="0"/>
              <a:t>=70-200 </a:t>
            </a:r>
            <a:r>
              <a:rPr lang="en-US" sz="2400" dirty="0"/>
              <a:t>Bqm</a:t>
            </a:r>
            <a:r>
              <a:rPr lang="en-US" sz="2400" baseline="30000" dirty="0"/>
              <a:t>-3</a:t>
            </a:r>
            <a:endParaRPr lang="sr-Cyrl-RS" sz="2400" dirty="0"/>
          </a:p>
          <a:p>
            <a:pPr lvl="1"/>
            <a:r>
              <a:rPr lang="sr-Cyrl-RS" sz="2400" dirty="0"/>
              <a:t>40000 кућа су „радонске куће“</a:t>
            </a:r>
          </a:p>
          <a:p>
            <a:r>
              <a:rPr lang="sr-Cyrl-RS" sz="2800" dirty="0" smtClean="0"/>
              <a:t>Нуспроизвод у процесу производње фосфатних ђубрива из апатита – гипс садржи сав радијум из апатита (</a:t>
            </a:r>
            <a:r>
              <a:rPr lang="en-US" sz="2800" dirty="0" smtClean="0"/>
              <a:t>max </a:t>
            </a:r>
            <a:r>
              <a:rPr lang="sr-Cyrl-RS" sz="2800" dirty="0" smtClean="0"/>
              <a:t>у Немачкој 500 </a:t>
            </a:r>
            <a:r>
              <a:rPr lang="en-US" sz="2800" dirty="0" err="1" smtClean="0"/>
              <a:t>Bq</a:t>
            </a:r>
            <a:r>
              <a:rPr lang="en-US" sz="2800" dirty="0" smtClean="0"/>
              <a:t>/kg</a:t>
            </a:r>
          </a:p>
          <a:p>
            <a:r>
              <a:rPr lang="sr-Cyrl-RS" sz="2800" dirty="0" smtClean="0"/>
              <a:t>Већина грађевинског материјала садржи уранијум тако да се у стамбеним просторијама радон континуално емитује.</a:t>
            </a:r>
          </a:p>
          <a:p>
            <a:pPr marL="228600" lvl="1">
              <a:spcBef>
                <a:spcPts val="1000"/>
              </a:spcBef>
            </a:pPr>
            <a:r>
              <a:rPr lang="sr-Cyrl-RS" sz="2400" dirty="0" smtClean="0"/>
              <a:t>Вредности &lt;70 </a:t>
            </a:r>
            <a:r>
              <a:rPr lang="en-US" sz="2400" dirty="0" smtClean="0"/>
              <a:t>Bqm</a:t>
            </a:r>
            <a:r>
              <a:rPr lang="en-US" sz="2400" baseline="30000" dirty="0" smtClean="0"/>
              <a:t>-3</a:t>
            </a:r>
            <a:r>
              <a:rPr lang="en-US" sz="2400" dirty="0" smtClean="0"/>
              <a:t> </a:t>
            </a:r>
            <a:r>
              <a:rPr lang="sr-Cyrl-RS" sz="2400" baseline="30000" dirty="0" smtClean="0"/>
              <a:t>222</a:t>
            </a:r>
            <a:r>
              <a:rPr lang="en-US" sz="2400" dirty="0" smtClean="0"/>
              <a:t>Rn </a:t>
            </a:r>
            <a:r>
              <a:rPr lang="sr-Cyrl-RS" sz="2400" dirty="0" smtClean="0"/>
              <a:t>се сматрају безбедним</a:t>
            </a:r>
            <a:endParaRPr lang="sr-Cyrl-RS" sz="2400" dirty="0"/>
          </a:p>
          <a:p>
            <a:endParaRPr lang="sr-Cyrl-RS" sz="2800" dirty="0" smtClean="0"/>
          </a:p>
          <a:p>
            <a:endParaRPr lang="sr-Cyrl-RS" sz="2800" dirty="0" smtClean="0"/>
          </a:p>
          <a:p>
            <a:pPr marL="457200" lvl="1" indent="0">
              <a:buNone/>
            </a:pPr>
            <a:endParaRPr lang="en-US" sz="24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31925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980" y="124248"/>
            <a:ext cx="4918664" cy="716012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Нарушавање равнотеже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97" y="840260"/>
            <a:ext cx="8666205" cy="2304957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Секуларна равнотежа у минералима уранијума може бити нарушена услед присуства/тока подземних вода.</a:t>
            </a:r>
          </a:p>
          <a:p>
            <a:r>
              <a:rPr lang="sr-Cyrl-RS" dirty="0" smtClean="0"/>
              <a:t>Уранијум је у природи у облику</a:t>
            </a:r>
            <a:r>
              <a:rPr lang="en-US" dirty="0" smtClean="0"/>
              <a:t> </a:t>
            </a:r>
            <a:r>
              <a:rPr lang="sr-Cyrl-RS" dirty="0" smtClean="0"/>
              <a:t>комплекса лако растворних комплекса </a:t>
            </a:r>
            <a:r>
              <a:rPr lang="en-US" dirty="0" smtClean="0"/>
              <a:t>UO</a:t>
            </a:r>
            <a:r>
              <a:rPr lang="en-US" baseline="-25000" dirty="0" smtClean="0"/>
              <a:t>2</a:t>
            </a:r>
            <a:r>
              <a:rPr lang="en-US" baseline="30000" dirty="0" smtClean="0"/>
              <a:t>2+</a:t>
            </a:r>
            <a:r>
              <a:rPr lang="sr-Cyrl-RS" baseline="30000" dirty="0"/>
              <a:t> </a:t>
            </a:r>
            <a:r>
              <a:rPr lang="sr-Cyrl-RS" dirty="0" smtClean="0"/>
              <a:t>- торијум о облику теже </a:t>
            </a:r>
            <a:r>
              <a:rPr lang="en-US" dirty="0" smtClean="0"/>
              <a:t> </a:t>
            </a:r>
            <a:r>
              <a:rPr lang="sr-Cyrl-RS" dirty="0" smtClean="0"/>
              <a:t>растворног </a:t>
            </a:r>
            <a:r>
              <a:rPr lang="en-US" dirty="0" smtClean="0"/>
              <a:t>Th</a:t>
            </a:r>
            <a:r>
              <a:rPr lang="en-US" baseline="30000" dirty="0" smtClean="0"/>
              <a:t>4+ </a:t>
            </a:r>
            <a:r>
              <a:rPr lang="sr-Cyrl-RS" baseline="30000" dirty="0" smtClean="0"/>
              <a:t>који </a:t>
            </a:r>
            <a:r>
              <a:rPr lang="sr-Cyrl-RS" dirty="0" smtClean="0"/>
              <a:t>се сорбује или преципитира.</a:t>
            </a:r>
          </a:p>
          <a:p>
            <a:endParaRPr lang="en-US" baseline="30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195" y="3145217"/>
            <a:ext cx="2685402" cy="3313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70704" y="3157485"/>
            <a:ext cx="51814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Услед тога је нарушен однос активности у низу</a:t>
            </a:r>
          </a:p>
          <a:p>
            <a:r>
              <a:rPr lang="sr-Cyrl-RS" dirty="0" smtClean="0"/>
              <a:t>А(</a:t>
            </a:r>
            <a:r>
              <a:rPr lang="sr-Cyrl-RS" baseline="30000" dirty="0" smtClean="0"/>
              <a:t>238</a:t>
            </a:r>
            <a:r>
              <a:rPr lang="en-US" dirty="0" smtClean="0"/>
              <a:t>U)/</a:t>
            </a:r>
            <a:r>
              <a:rPr lang="sr-Cyrl-RS" dirty="0"/>
              <a:t> </a:t>
            </a:r>
            <a:r>
              <a:rPr lang="sr-Cyrl-RS" dirty="0" smtClean="0"/>
              <a:t>А(</a:t>
            </a:r>
            <a:r>
              <a:rPr lang="sr-Cyrl-RS" baseline="30000" dirty="0" smtClean="0"/>
              <a:t>23</a:t>
            </a:r>
            <a:r>
              <a:rPr lang="en-US" baseline="30000" dirty="0" smtClean="0"/>
              <a:t>4</a:t>
            </a:r>
            <a:r>
              <a:rPr lang="en-US" dirty="0" smtClean="0"/>
              <a:t>U) ≠1</a:t>
            </a:r>
          </a:p>
          <a:p>
            <a:r>
              <a:rPr lang="sr-Cyrl-RS" dirty="0" smtClean="0"/>
              <a:t>Из одступања овог односа од 1 може се закључивати о времену издвајања </a:t>
            </a:r>
            <a:r>
              <a:rPr lang="sr-Cyrl-RS" baseline="30000" dirty="0" smtClean="0"/>
              <a:t>238</a:t>
            </a:r>
            <a:r>
              <a:rPr lang="en-US" dirty="0" smtClean="0"/>
              <a:t>U </a:t>
            </a:r>
            <a:r>
              <a:rPr lang="sr-Cyrl-RS" dirty="0" smtClean="0"/>
              <a:t>од остатка ланца/миграцији чланова низа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54" y="4692226"/>
            <a:ext cx="4464777" cy="205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04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119" y="289004"/>
            <a:ext cx="8049043" cy="757201"/>
          </a:xfrm>
        </p:spPr>
        <p:txBody>
          <a:bodyPr>
            <a:noAutofit/>
          </a:bodyPr>
          <a:lstStyle/>
          <a:p>
            <a:r>
              <a:rPr lang="sr-Cyrl-RS" sz="2800" dirty="0" smtClean="0"/>
              <a:t>дАтирање на основу радиоактивног распада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514" y="1136822"/>
            <a:ext cx="8468497" cy="5420497"/>
          </a:xfrm>
        </p:spPr>
        <p:txBody>
          <a:bodyPr/>
          <a:lstStyle/>
          <a:p>
            <a:r>
              <a:rPr lang="sr-Cyrl-RS" dirty="0" smtClean="0"/>
              <a:t>1907 </a:t>
            </a:r>
            <a:r>
              <a:rPr lang="en-US" dirty="0" smtClean="0"/>
              <a:t>Boltwood </a:t>
            </a:r>
            <a:r>
              <a:rPr lang="sr-Cyrl-RS" dirty="0" smtClean="0"/>
              <a:t>на основу распада у серији </a:t>
            </a:r>
            <a:r>
              <a:rPr lang="sr-Cyrl-RS" baseline="30000" dirty="0" smtClean="0"/>
              <a:t>238</a:t>
            </a:r>
            <a:r>
              <a:rPr lang="en-US" dirty="0" smtClean="0"/>
              <a:t>U </a:t>
            </a:r>
            <a:r>
              <a:rPr lang="sr-Cyrl-RS" dirty="0" smtClean="0"/>
              <a:t>и </a:t>
            </a:r>
            <a:r>
              <a:rPr lang="sr-Cyrl-RS" baseline="30000" dirty="0" smtClean="0"/>
              <a:t>232</a:t>
            </a:r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sr-Cyrl-RS" dirty="0" smtClean="0"/>
              <a:t>израчунао старост уранијумових и торијумових минерала</a:t>
            </a:r>
          </a:p>
          <a:p>
            <a:r>
              <a:rPr lang="sr-Cyrl-RS" baseline="30000" dirty="0" smtClean="0"/>
              <a:t>14</a:t>
            </a:r>
            <a:r>
              <a:rPr lang="en-US" dirty="0" smtClean="0"/>
              <a:t>C </a:t>
            </a:r>
            <a:r>
              <a:rPr lang="sr-Cyrl-RS" dirty="0" smtClean="0"/>
              <a:t>-датирање материјала биолошког порекла- археолошка старост</a:t>
            </a:r>
            <a:endParaRPr lang="en-US" dirty="0" smtClean="0"/>
          </a:p>
          <a:p>
            <a:r>
              <a:rPr lang="en-US" baseline="30000" dirty="0" smtClean="0"/>
              <a:t>3</a:t>
            </a:r>
            <a:r>
              <a:rPr lang="en-US" dirty="0" smtClean="0"/>
              <a:t>H</a:t>
            </a:r>
            <a:r>
              <a:rPr lang="sr-Cyrl-RS" dirty="0" smtClean="0"/>
              <a:t> – кружење воде у геосфери</a:t>
            </a:r>
            <a:endParaRPr lang="en-US" dirty="0" smtClean="0"/>
          </a:p>
          <a:p>
            <a:r>
              <a:rPr lang="en-US" baseline="30000" dirty="0" smtClean="0"/>
              <a:t>40</a:t>
            </a:r>
            <a:r>
              <a:rPr lang="en-US" dirty="0" smtClean="0"/>
              <a:t>K/</a:t>
            </a:r>
            <a:r>
              <a:rPr lang="en-US" baseline="30000" dirty="0" smtClean="0"/>
              <a:t>40</a:t>
            </a:r>
            <a:r>
              <a:rPr lang="en-US" dirty="0" smtClean="0"/>
              <a:t>Ar</a:t>
            </a:r>
            <a:r>
              <a:rPr lang="sr-Cyrl-RS" dirty="0" smtClean="0"/>
              <a:t> </a:t>
            </a:r>
            <a:r>
              <a:rPr lang="en-US" dirty="0" smtClean="0"/>
              <a:t>–</a:t>
            </a:r>
            <a:r>
              <a:rPr lang="sr-Cyrl-RS" dirty="0" smtClean="0"/>
              <a:t>старост магматских стена</a:t>
            </a:r>
            <a:endParaRPr lang="en-US" dirty="0" smtClean="0"/>
          </a:p>
          <a:p>
            <a:r>
              <a:rPr lang="en-US" baseline="30000" dirty="0" smtClean="0"/>
              <a:t>87</a:t>
            </a:r>
            <a:r>
              <a:rPr lang="en-US" dirty="0" smtClean="0"/>
              <a:t>Rb/</a:t>
            </a:r>
            <a:r>
              <a:rPr lang="en-US" baseline="30000" dirty="0" smtClean="0"/>
              <a:t>87</a:t>
            </a:r>
            <a:r>
              <a:rPr lang="en-US" dirty="0" smtClean="0"/>
              <a:t>Sr</a:t>
            </a:r>
            <a:r>
              <a:rPr lang="sr-Cyrl-RS" dirty="0" smtClean="0"/>
              <a:t> – старост метаморфних и седиментних стена</a:t>
            </a:r>
            <a:endParaRPr lang="en-US" dirty="0" smtClean="0"/>
          </a:p>
          <a:p>
            <a:r>
              <a:rPr lang="en-US" baseline="30000" dirty="0" smtClean="0"/>
              <a:t>147</a:t>
            </a:r>
            <a:r>
              <a:rPr lang="en-US" dirty="0" smtClean="0"/>
              <a:t>Sm/</a:t>
            </a:r>
            <a:r>
              <a:rPr lang="en-US" baseline="30000" dirty="0" smtClean="0"/>
              <a:t>143</a:t>
            </a:r>
            <a:r>
              <a:rPr lang="en-US" dirty="0" smtClean="0"/>
              <a:t>Nd</a:t>
            </a:r>
            <a:r>
              <a:rPr lang="sr-Cyrl-RS" dirty="0" smtClean="0"/>
              <a:t> –старост силикатних фосфатних и карбонатних минерала</a:t>
            </a:r>
            <a:endParaRPr lang="en-US" dirty="0" smtClean="0"/>
          </a:p>
          <a:p>
            <a:r>
              <a:rPr lang="en-US" baseline="30000" dirty="0" smtClean="0"/>
              <a:t>187</a:t>
            </a:r>
            <a:r>
              <a:rPr lang="en-US" dirty="0" smtClean="0"/>
              <a:t>Re/</a:t>
            </a:r>
            <a:r>
              <a:rPr lang="en-US" baseline="30000" dirty="0" smtClean="0"/>
              <a:t>187</a:t>
            </a:r>
            <a:r>
              <a:rPr lang="en-US" dirty="0" smtClean="0"/>
              <a:t>Os</a:t>
            </a:r>
            <a:r>
              <a:rPr lang="sr-Cyrl-RS" dirty="0"/>
              <a:t> </a:t>
            </a:r>
            <a:r>
              <a:rPr lang="sr-Cyrl-RS" dirty="0" smtClean="0"/>
              <a:t>старост метеорита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81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752" y="387859"/>
            <a:ext cx="8682681" cy="600682"/>
          </a:xfrm>
        </p:spPr>
        <p:txBody>
          <a:bodyPr>
            <a:normAutofit/>
          </a:bodyPr>
          <a:lstStyle/>
          <a:p>
            <a:r>
              <a:rPr lang="sr-Cyrl-RS" sz="2800" dirty="0" smtClean="0"/>
              <a:t>Датирање помоћу </a:t>
            </a:r>
            <a:r>
              <a:rPr lang="sr-Cyrl-RS" sz="2800" baseline="30000" dirty="0" smtClean="0"/>
              <a:t>14</a:t>
            </a:r>
            <a:r>
              <a:rPr lang="en-US" sz="2800" dirty="0" smtClean="0"/>
              <a:t>C</a:t>
            </a:r>
            <a:r>
              <a:rPr lang="sr-Cyrl-RS" sz="2800" dirty="0" smtClean="0"/>
              <a:t> – археолошко датирање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2422" y="1103870"/>
                <a:ext cx="8921578" cy="5346357"/>
              </a:xfrm>
            </p:spPr>
            <p:txBody>
              <a:bodyPr/>
              <a:lstStyle/>
              <a:p>
                <a:r>
                  <a:rPr lang="en-US" dirty="0" smtClean="0"/>
                  <a:t>1949</a:t>
                </a:r>
                <a:r>
                  <a:rPr lang="sr-Cyrl-RS" dirty="0" smtClean="0"/>
                  <a:t>. </a:t>
                </a:r>
                <a:r>
                  <a:rPr lang="en-US" dirty="0" smtClean="0"/>
                  <a:t>W. Libby – </a:t>
                </a:r>
                <a:r>
                  <a:rPr lang="sr-Cyrl-RS" dirty="0" smtClean="0"/>
                  <a:t>датирање на основу </a:t>
                </a:r>
                <a:r>
                  <a:rPr lang="sr-Cyrl-RS" baseline="30000" dirty="0" smtClean="0"/>
                  <a:t>14</a:t>
                </a:r>
                <a:r>
                  <a:rPr lang="sr-Cyrl-RS" dirty="0" smtClean="0"/>
                  <a:t>С</a:t>
                </a:r>
                <a:endParaRPr lang="en-US" dirty="0" smtClean="0"/>
              </a:p>
              <a:p>
                <a:r>
                  <a:rPr lang="sr-Cyrl-RS" dirty="0" smtClean="0"/>
                  <a:t>Претпоставке</a:t>
                </a:r>
              </a:p>
              <a:p>
                <a:pPr lvl="1"/>
                <a:r>
                  <a:rPr lang="sr-Cyrl-RS" dirty="0"/>
                  <a:t>Космогени </a:t>
                </a:r>
                <a:r>
                  <a:rPr lang="sr-Cyrl-RS" baseline="30000" dirty="0"/>
                  <a:t>14</a:t>
                </a:r>
                <a:r>
                  <a:rPr lang="sr-Cyrl-RS" dirty="0"/>
                  <a:t>С се поизводи константном брзином</a:t>
                </a:r>
              </a:p>
              <a:p>
                <a:pPr lvl="1"/>
                <a:r>
                  <a:rPr lang="sr-Cyrl-RS" dirty="0"/>
                  <a:t>Количина атропогеног </a:t>
                </a:r>
                <a:r>
                  <a:rPr lang="sr-Cyrl-RS" baseline="30000" dirty="0"/>
                  <a:t>14</a:t>
                </a:r>
                <a:r>
                  <a:rPr lang="sr-Cyrl-RS" dirty="0"/>
                  <a:t>С је много мања од количине космогеног</a:t>
                </a:r>
              </a:p>
              <a:p>
                <a:pPr lvl="1"/>
                <a:r>
                  <a:rPr lang="sr-Cyrl-RS" dirty="0"/>
                  <a:t>После смрти живог организма не долази до размене </a:t>
                </a:r>
                <a:r>
                  <a:rPr lang="sr-Cyrl-RS" baseline="30000" dirty="0"/>
                  <a:t>14</a:t>
                </a:r>
                <a:r>
                  <a:rPr lang="sr-Cyrl-RS" dirty="0"/>
                  <a:t>С са околином</a:t>
                </a:r>
              </a:p>
              <a:p>
                <a:r>
                  <a:rPr lang="sr-Cyrl-RS" dirty="0" smtClean="0"/>
                  <a:t>Специфична активност </a:t>
                </a:r>
                <a:r>
                  <a:rPr lang="sr-Cyrl-RS" baseline="30000" dirty="0"/>
                  <a:t>14</a:t>
                </a:r>
                <a:r>
                  <a:rPr lang="sr-Cyrl-RS" dirty="0"/>
                  <a:t>С </a:t>
                </a:r>
                <a:r>
                  <a:rPr lang="sr-Cyrl-RS" dirty="0" smtClean="0"/>
                  <a:t>у свом живом свету је 14 распада</a:t>
                </a:r>
                <a:r>
                  <a:rPr lang="en-US" dirty="0" smtClean="0"/>
                  <a:t> min</a:t>
                </a:r>
                <a:r>
                  <a:rPr lang="en-US" baseline="30000" dirty="0" smtClean="0"/>
                  <a:t>-1</a:t>
                </a:r>
                <a:r>
                  <a:rPr lang="en-US" dirty="0" smtClean="0"/>
                  <a:t>g</a:t>
                </a:r>
                <a:r>
                  <a:rPr lang="en-US" baseline="30000" dirty="0" smtClean="0"/>
                  <a:t>-1</a:t>
                </a:r>
                <a:endParaRPr lang="sr-Cyrl-RS" baseline="3000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Cyrl-R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Pre>
                        <m:sPre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)=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𝑠𝑝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sPr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2∙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1/2</m:t>
                                      </m:r>
                                    </m:sub>
                                  </m:sSub>
                                </m:den>
                              </m:f>
                            </m:sup>
                          </m:sSup>
                        </m:e>
                      </m:sPre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𝑔𝑜𝑑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1/2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𝑠𝑝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Pre>
                            <m:sPre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sPr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𝑙𝑛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𝑠𝑝</m:t>
                              </m:r>
                            </m:sub>
                            <m:sup/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Pre>
                            <m:sPre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sPre>
                        </m:e>
                      </m:d>
                    </m:oMath>
                  </m:oMathPara>
                </a14:m>
                <a:endParaRPr lang="sr-Cyrl-RS" dirty="0"/>
              </a:p>
              <a:p>
                <a:endParaRPr lang="sr-Cyrl-RS" dirty="0" smtClean="0"/>
              </a:p>
              <a:p>
                <a:endParaRPr lang="sr-Cyrl-RS" dirty="0"/>
              </a:p>
              <a:p>
                <a:endParaRPr lang="sr-Cyrl-RS" dirty="0" smtClean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2422" y="1103870"/>
                <a:ext cx="8921578" cy="5346357"/>
              </a:xfrm>
              <a:blipFill rotWithShape="0">
                <a:blip r:embed="rId2"/>
                <a:stretch>
                  <a:fillRect l="-1366" t="-1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505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4184" y="230658"/>
                <a:ext cx="8715632" cy="6532607"/>
              </a:xfrm>
            </p:spPr>
            <p:txBody>
              <a:bodyPr/>
              <a:lstStyle/>
              <a:p>
                <a:r>
                  <a:rPr lang="sr-Cyrl-RS" dirty="0" smtClean="0"/>
                  <a:t>Поступак при мерењу </a:t>
                </a:r>
              </a:p>
              <a:p>
                <a:pPr lvl="1"/>
                <a:r>
                  <a:rPr lang="sr-Cyrl-RS" dirty="0"/>
                  <a:t>Угљеник се преводи у </a:t>
                </a:r>
                <a:r>
                  <a:rPr lang="en-US" dirty="0"/>
                  <a:t>CO</a:t>
                </a:r>
                <a:r>
                  <a:rPr lang="en-US" baseline="-25000" dirty="0"/>
                  <a:t>2</a:t>
                </a:r>
                <a:r>
                  <a:rPr lang="en-US" dirty="0"/>
                  <a:t> </a:t>
                </a:r>
                <a:r>
                  <a:rPr lang="sr-Cyrl-RS" dirty="0"/>
                  <a:t>који се користи као пуњење за ГМ цев</a:t>
                </a:r>
              </a:p>
              <a:p>
                <a:pPr lvl="1"/>
                <a:r>
                  <a:rPr lang="sr-Cyrl-RS" dirty="0"/>
                  <a:t>Преводи се у метан и мери у пропорционалним бројачима</a:t>
                </a:r>
              </a:p>
              <a:p>
                <a:r>
                  <a:rPr lang="sr-Cyrl-RS" dirty="0" smtClean="0"/>
                  <a:t>Временски опсег у ком се метода може користити је 300 до 50000 година (грешка 10-100 година)</a:t>
                </a:r>
              </a:p>
              <a:p>
                <a:r>
                  <a:rPr lang="sr-Cyrl-RS" dirty="0" smtClean="0"/>
                  <a:t>Корекције:</a:t>
                </a:r>
              </a:p>
              <a:p>
                <a:pPr lvl="1"/>
                <a:r>
                  <a:rPr lang="sr-Cyrl-RS" dirty="0" smtClean="0"/>
                  <a:t>На фаворизовано усвајање лаког </a:t>
                </a:r>
                <a:r>
                  <a:rPr lang="sr-Cyrl-RS" baseline="30000" dirty="0" smtClean="0"/>
                  <a:t>12</a:t>
                </a:r>
                <a:r>
                  <a:rPr lang="sr-Cyrl-RS" dirty="0" smtClean="0"/>
                  <a:t>С угљеника од стране биљака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14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sPre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</m:d>
                      <m:d>
                        <m:dPr>
                          <m:begChr m:val="{"/>
                          <m:endChr m:val="}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Pre>
                                    <m:sPre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PrePr>
                                    <m:sub/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13</m:t>
                                      </m:r>
                                    </m:sup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</m:sPre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+25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/1000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lvl="1">
                  <a:buFont typeface="Symbol" panose="05050102010706020507" pitchFamily="18" charset="2"/>
                  <a:buChar char=" "/>
                </a:pPr>
                <a:r>
                  <a:rPr lang="en-US" dirty="0" smtClean="0">
                    <a:latin typeface="Symbol" panose="05050102010706020507" pitchFamily="18" charset="2"/>
                  </a:rPr>
                  <a:t>d(</a:t>
                </a:r>
                <a:r>
                  <a:rPr lang="en-US" baseline="30000" dirty="0" smtClean="0">
                    <a:latin typeface="Symbol" panose="05050102010706020507" pitchFamily="18" charset="2"/>
                  </a:rPr>
                  <a:t>13</a:t>
                </a:r>
                <a:r>
                  <a:rPr lang="en-US" dirty="0" smtClean="0"/>
                  <a:t>C) </a:t>
                </a:r>
                <a:r>
                  <a:rPr lang="sr-Cyrl-RS" dirty="0" smtClean="0"/>
                  <a:t>за живу материју је -35 до -20</a:t>
                </a:r>
              </a:p>
              <a:p>
                <a:pPr lvl="1"/>
                <a:r>
                  <a:rPr lang="sr-Cyrl-RS" dirty="0" smtClean="0"/>
                  <a:t>На одступања од константности брзине производње</a:t>
                </a:r>
              </a:p>
              <a:p>
                <a:endParaRPr lang="sr-Cyrl-RS" dirty="0" smtClean="0"/>
              </a:p>
              <a:p>
                <a:r>
                  <a:rPr lang="en-US" dirty="0" err="1" smtClean="0"/>
                  <a:t>Seuqoia</a:t>
                </a:r>
                <a:r>
                  <a:rPr lang="en-US" dirty="0" smtClean="0"/>
                  <a:t> gigantean</a:t>
                </a:r>
              </a:p>
              <a:p>
                <a:pPr marL="0" indent="0">
                  <a:buNone/>
                </a:pPr>
                <a:r>
                  <a:rPr lang="sr-Cyrl-RS" dirty="0" smtClean="0"/>
                  <a:t>Садржај </a:t>
                </a:r>
                <a:r>
                  <a:rPr lang="sr-Cyrl-RS" baseline="30000" dirty="0" smtClean="0"/>
                  <a:t>14</a:t>
                </a:r>
                <a:r>
                  <a:rPr lang="sr-Cyrl-RS" dirty="0" smtClean="0"/>
                  <a:t>С</a:t>
                </a:r>
                <a:endParaRPr lang="sr-Cyrl-RS" dirty="0"/>
              </a:p>
              <a:p>
                <a:endParaRPr lang="sr-Cyrl-RS" dirty="0" smtClean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184" y="230658"/>
                <a:ext cx="8715632" cy="6532607"/>
              </a:xfrm>
              <a:blipFill rotWithShape="0">
                <a:blip r:embed="rId2"/>
                <a:stretch>
                  <a:fillRect l="-1399" t="-13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892" y="5118285"/>
            <a:ext cx="3547165" cy="164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098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659" y="197708"/>
            <a:ext cx="8575589" cy="6334897"/>
          </a:xfrm>
        </p:spPr>
        <p:txBody>
          <a:bodyPr/>
          <a:lstStyle/>
          <a:p>
            <a:r>
              <a:rPr lang="sr-Cyrl-RS" dirty="0" smtClean="0"/>
              <a:t>Неке од успешних примена</a:t>
            </a:r>
          </a:p>
          <a:p>
            <a:pPr lvl="1"/>
            <a:r>
              <a:rPr lang="sr-Cyrl-RS" dirty="0" smtClean="0"/>
              <a:t>Трајање леденог покривача у Северној Америци – датирање узорака дрвета је показало да се лед повукао пре око 11000, а не пре 35000</a:t>
            </a:r>
          </a:p>
          <a:p>
            <a:pPr marL="457200" lvl="1" indent="0">
              <a:buNone/>
            </a:pPr>
            <a:r>
              <a:rPr lang="sr-Cyrl-RS" dirty="0" smtClean="0"/>
              <a:t>година</a:t>
            </a:r>
          </a:p>
          <a:p>
            <a:pPr lvl="1"/>
            <a:r>
              <a:rPr lang="sr-Cyrl-RS" dirty="0" smtClean="0"/>
              <a:t>Старост мумија</a:t>
            </a:r>
          </a:p>
          <a:p>
            <a:pPr lvl="1"/>
            <a:r>
              <a:rPr lang="sr-Cyrl-RS" dirty="0" smtClean="0"/>
              <a:t>Старост свитака са Мртвог мора</a:t>
            </a:r>
            <a:endParaRPr lang="en-US" dirty="0" smtClean="0"/>
          </a:p>
          <a:p>
            <a:pPr lvl="1"/>
            <a:r>
              <a:rPr lang="sr-Cyrl-RS" dirty="0" smtClean="0"/>
              <a:t>Стећци из Карнака, Енглеска</a:t>
            </a:r>
          </a:p>
        </p:txBody>
      </p:sp>
    </p:spTree>
    <p:extLst>
      <p:ext uri="{BB962C8B-B14F-4D97-AF65-F5344CB8AC3E}">
        <p14:creationId xmlns:p14="http://schemas.microsoft.com/office/powerpoint/2010/main" val="2852989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7708" y="1128584"/>
                <a:ext cx="8087851" cy="565939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</a:t>
                </a:r>
                <a:r>
                  <a:rPr lang="en-US" baseline="-25000" dirty="0" smtClean="0"/>
                  <a:t>1/2</a:t>
                </a:r>
                <a:r>
                  <a:rPr lang="en-US" dirty="0" smtClean="0"/>
                  <a:t> (</a:t>
                </a:r>
                <a:r>
                  <a:rPr lang="en-US" baseline="30000" dirty="0" smtClean="0"/>
                  <a:t>40</a:t>
                </a:r>
                <a:r>
                  <a:rPr lang="en-US" dirty="0" smtClean="0"/>
                  <a:t>K)= 1,28∙10</a:t>
                </a:r>
                <a:r>
                  <a:rPr lang="sr-Cyrl-RS" baseline="30000" dirty="0" smtClean="0"/>
                  <a:t>9</a:t>
                </a:r>
                <a:r>
                  <a:rPr lang="en-US" dirty="0" smtClean="0"/>
                  <a:t> </a:t>
                </a:r>
                <a:r>
                  <a:rPr lang="sr-Cyrl-RS" dirty="0" smtClean="0"/>
                  <a:t>година</a:t>
                </a:r>
                <a:endParaRPr lang="en-US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m:rPr>
                                <m:brk m:alnAt="2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10,7%</m:t>
                            </m:r>
                          </m:e>
                        </m:groupChr>
                        <m:sPre>
                          <m:sPre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40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𝐴𝑟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sPre>
                      </m:e>
                    </m:sPre>
                  </m:oMath>
                </a14:m>
                <a:r>
                  <a:rPr lang="sr-Cyrl-RS" dirty="0" smtClean="0"/>
                  <a:t> (99,6% у природном аргону)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Pre>
                      <m:sPre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40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𝐾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p>
                              <m:sSup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89,3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%</m:t>
                            </m:r>
                          </m:e>
                        </m:groupChr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sPre>
                      </m:e>
                    </m:sPre>
                  </m:oMath>
                </a14:m>
                <a:r>
                  <a:rPr lang="en-US" dirty="0" smtClean="0"/>
                  <a:t> </a:t>
                </a:r>
                <a:r>
                  <a:rPr lang="sr-Cyrl-RS" dirty="0"/>
                  <a:t>(</a:t>
                </a:r>
                <a:r>
                  <a:rPr lang="sr-Cyrl-RS" dirty="0" smtClean="0"/>
                  <a:t>9</a:t>
                </a:r>
                <a:r>
                  <a:rPr lang="en-US" dirty="0" smtClean="0"/>
                  <a:t>6</a:t>
                </a:r>
                <a:r>
                  <a:rPr lang="sr-Cyrl-RS" dirty="0" smtClean="0"/>
                  <a:t>,</a:t>
                </a:r>
                <a:r>
                  <a:rPr lang="en-US" dirty="0" smtClean="0"/>
                  <a:t>8</a:t>
                </a:r>
                <a:r>
                  <a:rPr lang="sr-Cyrl-RS" dirty="0" smtClean="0"/>
                  <a:t>% </a:t>
                </a:r>
                <a:r>
                  <a:rPr lang="sr-Cyrl-RS" dirty="0"/>
                  <a:t>у природном </a:t>
                </a:r>
                <a:r>
                  <a:rPr lang="sr-Cyrl-RS" dirty="0" smtClean="0"/>
                  <a:t>калцијуму)</a:t>
                </a:r>
              </a:p>
              <a:p>
                <a:pPr marL="0" indent="0" algn="ctr">
                  <a:buNone/>
                </a:pPr>
                <a:r>
                  <a:rPr lang="en-US" dirty="0" err="1" smtClean="0">
                    <a:latin typeface="Symbol" panose="05050102010706020507" pitchFamily="18" charset="2"/>
                  </a:rPr>
                  <a:t>l</a:t>
                </a:r>
                <a:r>
                  <a:rPr lang="en-US" baseline="-25000" dirty="0" err="1" smtClean="0"/>
                  <a:t>EZ</a:t>
                </a:r>
                <a:r>
                  <a:rPr lang="en-US" dirty="0" smtClean="0"/>
                  <a:t> = 5,78∙10</a:t>
                </a:r>
                <a:r>
                  <a:rPr lang="en-US" baseline="30000" dirty="0" smtClean="0"/>
                  <a:t>-11 </a:t>
                </a:r>
                <a:r>
                  <a:rPr lang="en-US" dirty="0" smtClean="0"/>
                  <a:t>y</a:t>
                </a:r>
                <a:r>
                  <a:rPr lang="en-US" baseline="30000" dirty="0" smtClean="0"/>
                  <a:t>-1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𝑢𝑘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𝐴𝑟</m:t>
                                  </m:r>
                                </m:e>
                              </m:sPr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0,107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sPre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dirty="0" smtClean="0">
                  <a:latin typeface="Symbol" panose="05050102010706020507" pitchFamily="18" charset="2"/>
                </a:endParaRPr>
              </a:p>
              <a:p>
                <a:r>
                  <a:rPr lang="sr-Cyrl-RS" dirty="0" smtClean="0"/>
                  <a:t>Иницијално присутни </a:t>
                </a:r>
                <a:r>
                  <a:rPr lang="sr-Cyrl-RS" baseline="30000" dirty="0" smtClean="0"/>
                  <a:t>40</a:t>
                </a:r>
                <a:r>
                  <a:rPr lang="en-US" dirty="0" err="1" smtClean="0"/>
                  <a:t>Ar</a:t>
                </a:r>
                <a:r>
                  <a:rPr lang="en-US" dirty="0" smtClean="0"/>
                  <a:t>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40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𝐴𝑟</m:t>
                              </m:r>
                            </m:e>
                          </m:sPre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𝐴𝑟</m:t>
                                  </m:r>
                                </m:e>
                              </m:sPre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𝑢𝑘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</m:sPre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>
                  <a:latin typeface="Symbol" panose="05050102010706020507" pitchFamily="18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7708" y="1128584"/>
                <a:ext cx="8087851" cy="5659394"/>
              </a:xfrm>
              <a:blipFill rotWithShape="0">
                <a:blip r:embed="rId2"/>
                <a:stretch>
                  <a:fillRect l="-1507" t="-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980907" y="205946"/>
            <a:ext cx="3304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30000" dirty="0" smtClean="0"/>
              <a:t>40</a:t>
            </a:r>
            <a:r>
              <a:rPr lang="en-US" sz="3600" dirty="0" smtClean="0"/>
              <a:t>K/</a:t>
            </a:r>
            <a:r>
              <a:rPr lang="en-US" sz="3600" baseline="30000" dirty="0" smtClean="0"/>
              <a:t>40</a:t>
            </a:r>
            <a:r>
              <a:rPr lang="en-US" sz="3600" dirty="0" smtClean="0"/>
              <a:t>Ar </a:t>
            </a:r>
            <a:r>
              <a:rPr lang="sr-Cyrl-RS" sz="3600" dirty="0" smtClean="0"/>
              <a:t>метод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69962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5989" y="296562"/>
                <a:ext cx="8443783" cy="6343135"/>
              </a:xfrm>
            </p:spPr>
            <p:txBody>
              <a:bodyPr/>
              <a:lstStyle/>
              <a:p>
                <a:r>
                  <a:rPr lang="en-US" dirty="0" smtClean="0"/>
                  <a:t>N(</a:t>
                </a:r>
                <a:r>
                  <a:rPr lang="en-US" baseline="30000" dirty="0" smtClean="0"/>
                  <a:t>40</a:t>
                </a:r>
                <a:r>
                  <a:rPr lang="en-US" dirty="0" smtClean="0"/>
                  <a:t>Ar)</a:t>
                </a:r>
                <a:r>
                  <a:rPr lang="en-US" baseline="-25000" dirty="0" smtClean="0"/>
                  <a:t>in</a:t>
                </a:r>
                <a:r>
                  <a:rPr lang="en-US" dirty="0" smtClean="0"/>
                  <a:t> =?      t=?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40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𝐴𝑟</m:t>
                                  </m:r>
                                </m:e>
                              </m:sPre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36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𝐴𝑟</m:t>
                                  </m:r>
                                </m:e>
                              </m:sPre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Pre>
                                        <m:sPre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PrePr>
                                        <m:sub/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40</m:t>
                                          </m:r>
                                        </m:sup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𝐴𝑟</m:t>
                                          </m:r>
                                        </m:e>
                                      </m:sPre>
                                    </m:e>
                                  </m:d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Pre>
                                        <m:sPre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PrePr>
                                        <m:sub/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36</m:t>
                                          </m:r>
                                        </m:sup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𝐴𝑟</m:t>
                                          </m:r>
                                        </m:e>
                                      </m:sPre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𝐸𝐶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𝑢𝑘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Pre>
                                    <m:sPre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PrePr>
                                    <m:sub/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40</m:t>
                                      </m:r>
                                    </m:sup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</m:sPre>
                                </m:e>
                              </m:d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Pre>
                                    <m:sPre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PrePr>
                                    <m:sub/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36</m:t>
                                      </m:r>
                                    </m:sup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𝐴𝑟</m:t>
                                      </m:r>
                                    </m:e>
                                  </m:sPre>
                                </m:e>
                              </m:d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5989" y="296562"/>
                <a:ext cx="8443783" cy="6343135"/>
              </a:xfrm>
              <a:blipFill rotWithShape="0">
                <a:blip r:embed="rId2"/>
                <a:stretch>
                  <a:fillRect l="-1516" t="-1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301" y="2316413"/>
            <a:ext cx="5839679" cy="403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21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5374" y="955589"/>
                <a:ext cx="8567351" cy="3361038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87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𝑅𝑏</m:t>
                        </m:r>
                        <m:groupChr>
                          <m:groupChrPr>
                            <m:chr m:val="→"/>
                            <m:vertJc m:val="bot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</m:sup>
                            </m:sSup>
                          </m:e>
                        </m:groupChr>
                      </m:e>
                    </m:sPre>
                    <m:sPre>
                      <m:sPre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87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𝑆𝑟</m:t>
                        </m:r>
                      </m:e>
                    </m:sPre>
                  </m:oMath>
                </a14:m>
                <a:r>
                  <a:rPr lang="en-US" dirty="0" smtClean="0"/>
                  <a:t>     </a:t>
                </a:r>
                <a:r>
                  <a:rPr lang="sr-Cyrl-RS" dirty="0" smtClean="0"/>
                  <a:t>(</a:t>
                </a:r>
                <a:r>
                  <a:rPr lang="en-US" dirty="0" smtClean="0"/>
                  <a:t>7% </a:t>
                </a:r>
                <a:r>
                  <a:rPr lang="sr-Cyrl-RS" dirty="0" smtClean="0"/>
                  <a:t>у природном стронцијуму)</a:t>
                </a:r>
              </a:p>
              <a:p>
                <a:pPr marL="0" indent="0" algn="ctr">
                  <a:buNone/>
                </a:pPr>
                <a:r>
                  <a:rPr lang="en-US" dirty="0" smtClean="0"/>
                  <a:t>t</a:t>
                </a:r>
                <a:r>
                  <a:rPr lang="en-US" baseline="-25000" dirty="0" smtClean="0"/>
                  <a:t>1/2</a:t>
                </a:r>
                <a:r>
                  <a:rPr lang="en-US" dirty="0" smtClean="0"/>
                  <a:t>=4,8∙10</a:t>
                </a:r>
                <a:r>
                  <a:rPr lang="en-US" baseline="30000" dirty="0" smtClean="0"/>
                  <a:t>10</a:t>
                </a:r>
                <a:r>
                  <a:rPr lang="en-US" dirty="0" smtClean="0"/>
                  <a:t> y</a:t>
                </a:r>
              </a:p>
              <a:p>
                <a:r>
                  <a:rPr lang="sr-Cyrl-RS" dirty="0" smtClean="0"/>
                  <a:t>Сличан принцип као за </a:t>
                </a:r>
                <a:r>
                  <a:rPr lang="en-US" baseline="30000" dirty="0" smtClean="0"/>
                  <a:t>40</a:t>
                </a:r>
                <a:r>
                  <a:rPr lang="en-US" dirty="0" smtClean="0"/>
                  <a:t>K/</a:t>
                </a:r>
                <a:r>
                  <a:rPr lang="en-US" baseline="30000" dirty="0" smtClean="0"/>
                  <a:t>40</a:t>
                </a:r>
                <a:r>
                  <a:rPr lang="en-US" dirty="0" smtClean="0"/>
                  <a:t>Ar.</a:t>
                </a:r>
              </a:p>
              <a:p>
                <a:r>
                  <a:rPr lang="sr-Cyrl-RS" dirty="0" smtClean="0"/>
                  <a:t>Нерадиогени стандард </a:t>
                </a:r>
                <a:r>
                  <a:rPr lang="sr-Cyrl-RS" baseline="30000" dirty="0" smtClean="0"/>
                  <a:t>86</a:t>
                </a:r>
                <a:r>
                  <a:rPr lang="en-US" dirty="0" err="1" smtClean="0"/>
                  <a:t>Sr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5374" y="955589"/>
                <a:ext cx="8567351" cy="3361038"/>
              </a:xfrm>
              <a:blipFill rotWithShape="0">
                <a:blip r:embed="rId2"/>
                <a:stretch>
                  <a:fillRect l="-1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155091" y="288324"/>
            <a:ext cx="2600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aseline="30000" dirty="0" smtClean="0"/>
              <a:t>87</a:t>
            </a:r>
            <a:r>
              <a:rPr lang="en-US" sz="2800" dirty="0" smtClean="0"/>
              <a:t>Rb/</a:t>
            </a:r>
            <a:r>
              <a:rPr lang="en-US" sz="2800" baseline="30000" dirty="0" smtClean="0"/>
              <a:t>87</a:t>
            </a:r>
            <a:r>
              <a:rPr lang="en-US" sz="2800" dirty="0" smtClean="0"/>
              <a:t>Sr</a:t>
            </a:r>
            <a:r>
              <a:rPr lang="sr-Cyrl-RS" sz="2800" dirty="0" smtClean="0"/>
              <a:t> метод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838504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536" y="239577"/>
            <a:ext cx="7200545" cy="790153"/>
          </a:xfrm>
        </p:spPr>
        <p:txBody>
          <a:bodyPr>
            <a:normAutofit/>
          </a:bodyPr>
          <a:lstStyle/>
          <a:p>
            <a:r>
              <a:rPr lang="sr-Cyrl-RS" sz="2800" dirty="0" smtClean="0"/>
              <a:t>Датирање базирано на распаду </a:t>
            </a:r>
            <a:r>
              <a:rPr lang="sr-Cyrl-RS" sz="2800" baseline="30000" dirty="0" smtClean="0"/>
              <a:t>238</a:t>
            </a:r>
            <a:r>
              <a:rPr lang="en-US" sz="2800" dirty="0" smtClean="0"/>
              <a:t>U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0659" y="1029730"/>
                <a:ext cx="8682681" cy="5535827"/>
              </a:xfrm>
            </p:spPr>
            <p:txBody>
              <a:bodyPr/>
              <a:lstStyle/>
              <a:p>
                <a:r>
                  <a:rPr lang="sr-Cyrl-RS" dirty="0" smtClean="0"/>
                  <a:t>Преко емисије </a:t>
                </a:r>
                <a:r>
                  <a:rPr lang="sr-Cyrl-RS" baseline="30000" dirty="0" smtClean="0"/>
                  <a:t>4</a:t>
                </a:r>
                <a:r>
                  <a:rPr lang="en-US" dirty="0" smtClean="0"/>
                  <a:t>He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238</m:t>
                                  </m:r>
                                </m:sup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sPre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Pre>
                            <m:sPre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238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sPre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𝐻𝑒</m:t>
                                  </m:r>
                                </m:e>
                              </m:sPre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Преко односа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238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sPre>
                      </m:e>
                    </m:d>
                  </m:oMath>
                </a14:m>
                <a:r>
                  <a:rPr lang="sr-Cyrl-RS" dirty="0" smtClean="0"/>
                  <a:t>/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r-Cyrl-RS" b="0" i="1" smtClean="0">
                                <a:latin typeface="Cambria Math" panose="02040503050406030204" pitchFamily="18" charset="0"/>
                              </a:rPr>
                              <m:t>06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𝑃𝑏</m:t>
                            </m:r>
                          </m:e>
                        </m:sPre>
                      </m:e>
                    </m:d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/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238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sPr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206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𝑃𝑏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sPre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r>
                  <a:rPr lang="sr-Cyrl-RS" dirty="0" smtClean="0"/>
                  <a:t>Комбинација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238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sPre>
                      </m:e>
                    </m:d>
                  </m:oMath>
                </a14:m>
                <a:r>
                  <a:rPr lang="sr-Cyrl-RS" dirty="0"/>
                  <a:t>/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r-Cyrl-RS" i="1">
                                <a:latin typeface="Cambria Math" panose="02040503050406030204" pitchFamily="18" charset="0"/>
                              </a:rPr>
                              <m:t>06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𝑃𝑏</m:t>
                            </m:r>
                          </m:e>
                        </m:sPre>
                      </m:e>
                    </m:d>
                  </m:oMath>
                </a14:m>
                <a:r>
                  <a:rPr lang="sr-Cyrl-RS" dirty="0" smtClean="0"/>
                  <a:t> и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23</m:t>
                            </m:r>
                            <m:r>
                              <a:rPr lang="sr-Cyrl-R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sPre>
                      </m:e>
                    </m:d>
                  </m:oMath>
                </a14:m>
                <a:r>
                  <a:rPr lang="sr-Cyrl-RS" dirty="0"/>
                  <a:t>/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sr-Cyrl-RS" i="1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sr-Cyrl-RS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𝑃𝑏</m:t>
                            </m:r>
                          </m:e>
                        </m:sPre>
                      </m:e>
                    </m:d>
                  </m:oMath>
                </a14:m>
                <a:endParaRPr lang="sr-Cyrl-R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sr-Cyrl-RS" b="0" i="1" smtClean="0">
                                      <a:latin typeface="Cambria Math" panose="02040503050406030204" pitchFamily="18" charset="0"/>
                                    </a:rPr>
                                    <m:t>207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𝑃𝑏</m:t>
                                  </m:r>
                                </m:e>
                              </m:sPre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Pre>
                                <m:sPre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/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206</m:t>
                                  </m:r>
                                </m:sup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𝑃𝑏</m:t>
                                  </m:r>
                                </m:e>
                              </m:sPre>
                            </m:e>
                          </m:d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138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235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num>
                            <m:den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238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sub>
                                      </m:s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0659" y="1029730"/>
                <a:ext cx="8682681" cy="5535827"/>
              </a:xfrm>
              <a:blipFill rotWithShape="0">
                <a:blip r:embed="rId2"/>
                <a:stretch>
                  <a:fillRect l="-1475" t="-1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00499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541" y="297242"/>
            <a:ext cx="7429499" cy="839579"/>
          </a:xfrm>
        </p:spPr>
        <p:txBody>
          <a:bodyPr/>
          <a:lstStyle/>
          <a:p>
            <a:r>
              <a:rPr lang="sr-Cyrl-RS" dirty="0" smtClean="0"/>
              <a:t>Антропогена радиоактивност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184" y="1318055"/>
            <a:ext cx="8666205" cy="5321643"/>
          </a:xfrm>
        </p:spPr>
        <p:txBody>
          <a:bodyPr>
            <a:normAutofit/>
          </a:bodyPr>
          <a:lstStyle/>
          <a:p>
            <a:r>
              <a:rPr lang="sr-Cyrl-RS" sz="3200" dirty="0" smtClean="0"/>
              <a:t>Тестирање нуклеарног оружја</a:t>
            </a:r>
          </a:p>
          <a:p>
            <a:r>
              <a:rPr lang="sr-Cyrl-RS" sz="3200" dirty="0" smtClean="0"/>
              <a:t>Акциденти у нуклеарним електранама/одлагалиштима</a:t>
            </a:r>
          </a:p>
          <a:p>
            <a:r>
              <a:rPr lang="sr-Cyrl-RS" sz="3200" dirty="0" smtClean="0"/>
              <a:t>Нуклеарне електране</a:t>
            </a:r>
          </a:p>
          <a:p>
            <a:r>
              <a:rPr lang="sr-Cyrl-RS" sz="3200" dirty="0" smtClean="0"/>
              <a:t>Ослобађање из одлагалишта радиоактивног отпада у океанима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94374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130" y="280086"/>
            <a:ext cx="8254313" cy="6178379"/>
          </a:xfrm>
        </p:spPr>
        <p:txBody>
          <a:bodyPr>
            <a:normAutofit lnSpcReduction="10000"/>
          </a:bodyPr>
          <a:lstStyle/>
          <a:p>
            <a:r>
              <a:rPr lang="sr-Cyrl-RS" dirty="0" smtClean="0"/>
              <a:t>Тестирање нуклеарног оружја до 1963. године</a:t>
            </a:r>
            <a:endParaRPr lang="en-US" dirty="0" smtClean="0"/>
          </a:p>
          <a:p>
            <a:pPr lvl="1"/>
            <a:r>
              <a:rPr lang="sr-Cyrl-RS" dirty="0"/>
              <a:t>Ослобођено 2∙10</a:t>
            </a:r>
            <a:r>
              <a:rPr lang="sr-Cyrl-RS" baseline="30000" dirty="0"/>
              <a:t>20</a:t>
            </a:r>
            <a:r>
              <a:rPr lang="sr-Cyrl-RS" dirty="0"/>
              <a:t> </a:t>
            </a:r>
            <a:r>
              <a:rPr lang="en-US" dirty="0" err="1"/>
              <a:t>Bq</a:t>
            </a:r>
            <a:r>
              <a:rPr lang="en-US" dirty="0"/>
              <a:t> </a:t>
            </a:r>
            <a:r>
              <a:rPr lang="sr-Cyrl-RS" dirty="0"/>
              <a:t>фисионих производа</a:t>
            </a:r>
          </a:p>
          <a:p>
            <a:pPr lvl="1"/>
            <a:r>
              <a:rPr lang="sr-Cyrl-RS" dirty="0"/>
              <a:t>Већина се задржала у тропосфери око 30 дана да би са падавинама доспела до земље и водених површина</a:t>
            </a:r>
          </a:p>
          <a:p>
            <a:pPr lvl="1"/>
            <a:r>
              <a:rPr lang="sr-Cyrl-RS" dirty="0"/>
              <a:t>Мањи део у стратосфери (3-24 месеца)</a:t>
            </a:r>
          </a:p>
          <a:p>
            <a:pPr lvl="1"/>
            <a:r>
              <a:rPr lang="sr-Cyrl-RS" dirty="0"/>
              <a:t>Од тога су данс преостали само радионуклиди </a:t>
            </a:r>
            <a:r>
              <a:rPr lang="sr-Cyrl-RS" baseline="30000" dirty="0"/>
              <a:t>90</a:t>
            </a:r>
            <a:r>
              <a:rPr lang="en-US" dirty="0" err="1"/>
              <a:t>Sr</a:t>
            </a:r>
            <a:r>
              <a:rPr lang="en-US" dirty="0"/>
              <a:t>, </a:t>
            </a:r>
            <a:r>
              <a:rPr lang="en-US" baseline="30000" dirty="0"/>
              <a:t>137</a:t>
            </a:r>
            <a:r>
              <a:rPr lang="en-US" dirty="0"/>
              <a:t>Cs, </a:t>
            </a:r>
            <a:r>
              <a:rPr lang="en-US" baseline="30000" dirty="0"/>
              <a:t>239</a:t>
            </a:r>
            <a:r>
              <a:rPr lang="en-US" dirty="0"/>
              <a:t>Pu</a:t>
            </a:r>
          </a:p>
          <a:p>
            <a:r>
              <a:rPr lang="sr-Cyrl-RS" dirty="0" smtClean="0"/>
              <a:t>Акциденти у нуклеарним постојењима</a:t>
            </a:r>
          </a:p>
          <a:p>
            <a:pPr lvl="1"/>
            <a:r>
              <a:rPr lang="sr-Cyrl-RS" dirty="0" smtClean="0"/>
              <a:t>1957. </a:t>
            </a:r>
            <a:r>
              <a:rPr lang="en-US" dirty="0" err="1" smtClean="0"/>
              <a:t>Winscale</a:t>
            </a:r>
            <a:r>
              <a:rPr lang="en-US" dirty="0" smtClean="0"/>
              <a:t> </a:t>
            </a:r>
            <a:r>
              <a:rPr lang="sr-Cyrl-RS" dirty="0" smtClean="0"/>
              <a:t>реактор, Велика Британија – паљење графита који је служио као модератор</a:t>
            </a:r>
            <a:endParaRPr lang="en-US" dirty="0" smtClean="0"/>
          </a:p>
          <a:p>
            <a:pPr lvl="2"/>
            <a:r>
              <a:rPr lang="sr-Cyrl-RS" dirty="0"/>
              <a:t>Ослобођено: 700 </a:t>
            </a:r>
            <a:r>
              <a:rPr lang="en-US" dirty="0" err="1"/>
              <a:t>TBq</a:t>
            </a:r>
            <a:r>
              <a:rPr lang="en-US" dirty="0"/>
              <a:t> </a:t>
            </a:r>
            <a:r>
              <a:rPr lang="en-US" baseline="30000" dirty="0"/>
              <a:t>131</a:t>
            </a:r>
            <a:r>
              <a:rPr lang="en-US" dirty="0"/>
              <a:t>I, 20 </a:t>
            </a:r>
            <a:r>
              <a:rPr lang="en-US" dirty="0" err="1"/>
              <a:t>TBq</a:t>
            </a:r>
            <a:r>
              <a:rPr lang="en-US" dirty="0"/>
              <a:t> </a:t>
            </a:r>
            <a:r>
              <a:rPr lang="en-US" baseline="30000" dirty="0"/>
              <a:t>137</a:t>
            </a:r>
            <a:r>
              <a:rPr lang="en-US" dirty="0"/>
              <a:t>Cs, 3 </a:t>
            </a:r>
            <a:r>
              <a:rPr lang="en-US" dirty="0" err="1"/>
              <a:t>TBq</a:t>
            </a:r>
            <a:r>
              <a:rPr lang="en-US" dirty="0"/>
              <a:t> </a:t>
            </a:r>
            <a:r>
              <a:rPr lang="en-US" baseline="30000" dirty="0"/>
              <a:t>89</a:t>
            </a:r>
            <a:r>
              <a:rPr lang="en-US" dirty="0"/>
              <a:t>Sr </a:t>
            </a:r>
            <a:r>
              <a:rPr lang="sr-Cyrl-RS" dirty="0"/>
              <a:t>и </a:t>
            </a:r>
            <a:r>
              <a:rPr lang="en-US" dirty="0"/>
              <a:t>0.3 </a:t>
            </a:r>
            <a:r>
              <a:rPr lang="en-US" dirty="0" err="1"/>
              <a:t>TBq</a:t>
            </a:r>
            <a:r>
              <a:rPr lang="en-US" dirty="0"/>
              <a:t> </a:t>
            </a:r>
            <a:r>
              <a:rPr lang="en-US" baseline="30000" dirty="0"/>
              <a:t>90</a:t>
            </a:r>
            <a:r>
              <a:rPr lang="en-US" dirty="0"/>
              <a:t>Sr </a:t>
            </a:r>
            <a:endParaRPr lang="sr-Cyrl-RS" dirty="0"/>
          </a:p>
          <a:p>
            <a:pPr lvl="2"/>
            <a:r>
              <a:rPr lang="sr-Cyrl-RS" dirty="0"/>
              <a:t>Укупна ослобођена активност у ваздуху 20</a:t>
            </a:r>
            <a:r>
              <a:rPr lang="en-US" dirty="0"/>
              <a:t> </a:t>
            </a:r>
            <a:r>
              <a:rPr lang="en-US" dirty="0" err="1"/>
              <a:t>kBq</a:t>
            </a:r>
            <a:r>
              <a:rPr lang="en-US" dirty="0"/>
              <a:t>/m</a:t>
            </a:r>
            <a:r>
              <a:rPr lang="en-US" baseline="30000" dirty="0"/>
              <a:t>3</a:t>
            </a:r>
          </a:p>
          <a:p>
            <a:pPr lvl="1"/>
            <a:r>
              <a:rPr lang="en-US" dirty="0" smtClean="0"/>
              <a:t>1957. </a:t>
            </a:r>
            <a:r>
              <a:rPr lang="sr-Cyrl-RS" dirty="0" smtClean="0"/>
              <a:t>експлозија у складишту ислуженог реакторског горива код Свердловска СССР  (реакција нитрата и органског материјала)</a:t>
            </a:r>
          </a:p>
          <a:p>
            <a:pPr lvl="2"/>
            <a:r>
              <a:rPr lang="sr-Cyrl-RS" dirty="0" smtClean="0"/>
              <a:t>Контаминација подручја од 1600  </a:t>
            </a:r>
            <a:r>
              <a:rPr lang="en-US" dirty="0" smtClean="0"/>
              <a:t>km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sr-Cyrl-RS" dirty="0" smtClean="0"/>
              <a:t> </a:t>
            </a:r>
            <a:r>
              <a:rPr lang="sr-Cyrl-RS" dirty="0"/>
              <a:t>2∙</a:t>
            </a:r>
            <a:r>
              <a:rPr lang="sr-Cyrl-RS" dirty="0" smtClean="0"/>
              <a:t>10</a:t>
            </a:r>
            <a:r>
              <a:rPr lang="en-US" baseline="30000" dirty="0" smtClean="0"/>
              <a:t>8</a:t>
            </a:r>
            <a:r>
              <a:rPr lang="sr-Cyrl-RS" dirty="0" smtClean="0"/>
              <a:t> </a:t>
            </a:r>
            <a:r>
              <a:rPr lang="en-US" dirty="0" err="1" smtClean="0"/>
              <a:t>Bq</a:t>
            </a:r>
            <a:r>
              <a:rPr lang="en-US" dirty="0" smtClean="0"/>
              <a:t>/m2</a:t>
            </a:r>
          </a:p>
          <a:p>
            <a:pPr lvl="2"/>
            <a:r>
              <a:rPr lang="sr-Cyrl-RS" dirty="0" smtClean="0"/>
              <a:t>Подручје је и даље контаминирано </a:t>
            </a:r>
            <a:r>
              <a:rPr lang="en-US" dirty="0" smtClean="0"/>
              <a:t> 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endParaRPr lang="sr-Cyrl-RS" dirty="0" smtClean="0"/>
          </a:p>
          <a:p>
            <a:pPr lvl="2"/>
            <a:endParaRPr lang="en-US" baseline="300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18928210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178" y="238896"/>
            <a:ext cx="8410833" cy="6367849"/>
          </a:xfrm>
        </p:spPr>
        <p:txBody>
          <a:bodyPr/>
          <a:lstStyle/>
          <a:p>
            <a:r>
              <a:rPr lang="sr-Cyrl-RS" dirty="0" smtClean="0"/>
              <a:t>1979. делимично топљење језгра реактора, острво Три миље, </a:t>
            </a:r>
            <a:r>
              <a:rPr lang="en-US" dirty="0" smtClean="0"/>
              <a:t>Harrisburg, Pennsylvania. USA</a:t>
            </a:r>
          </a:p>
          <a:p>
            <a:pPr lvl="1"/>
            <a:r>
              <a:rPr lang="sr-Cyrl-RS" dirty="0"/>
              <a:t>Већина фисионих производа остала у згради реактора.</a:t>
            </a:r>
          </a:p>
          <a:p>
            <a:pPr lvl="1"/>
            <a:r>
              <a:rPr lang="sr-Cyrl-RS" dirty="0"/>
              <a:t>У ваздух емитовани </a:t>
            </a:r>
            <a:r>
              <a:rPr lang="en-US" dirty="0" err="1"/>
              <a:t>Xe</a:t>
            </a:r>
            <a:r>
              <a:rPr lang="en-US" dirty="0"/>
              <a:t>, Kr </a:t>
            </a:r>
            <a:r>
              <a:rPr lang="sr-Cyrl-RS" dirty="0"/>
              <a:t>и 1</a:t>
            </a:r>
            <a:r>
              <a:rPr lang="en-US" dirty="0" err="1"/>
              <a:t>TBq</a:t>
            </a:r>
            <a:r>
              <a:rPr lang="en-US" dirty="0"/>
              <a:t> </a:t>
            </a:r>
            <a:r>
              <a:rPr lang="en-US" baseline="30000" dirty="0"/>
              <a:t>131</a:t>
            </a:r>
            <a:r>
              <a:rPr lang="en-US" dirty="0"/>
              <a:t>I</a:t>
            </a:r>
            <a:r>
              <a:rPr lang="sr-Cyrl-RS" dirty="0"/>
              <a:t> </a:t>
            </a:r>
            <a:endParaRPr lang="en-US" dirty="0"/>
          </a:p>
          <a:p>
            <a:r>
              <a:rPr lang="en-US" dirty="0" smtClean="0"/>
              <a:t>1986. </a:t>
            </a:r>
            <a:r>
              <a:rPr lang="sr-Cyrl-RS" dirty="0" smtClean="0"/>
              <a:t>Чернобиљ, СССР (данашња Украјина)</a:t>
            </a:r>
          </a:p>
          <a:p>
            <a:pPr lvl="1"/>
            <a:r>
              <a:rPr lang="sr-Cyrl-RS" dirty="0" smtClean="0"/>
              <a:t>Током неколико дана велика количина фисионих производа емитована у атмосферу ~5200 </a:t>
            </a:r>
            <a:r>
              <a:rPr lang="en-US" dirty="0" err="1" smtClean="0"/>
              <a:t>PBq</a:t>
            </a:r>
            <a:endParaRPr lang="sr-Cyrl-RS" dirty="0" smtClean="0"/>
          </a:p>
          <a:p>
            <a:pPr lvl="1"/>
            <a:r>
              <a:rPr lang="sr-Cyrl-RS" dirty="0" smtClean="0"/>
              <a:t>Радиоактивни облак је захватио већи део Европе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391"/>
          <a:stretch/>
        </p:blipFill>
        <p:spPr>
          <a:xfrm>
            <a:off x="2652582" y="4025168"/>
            <a:ext cx="3556943" cy="258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23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465" y="238897"/>
            <a:ext cx="8402593" cy="6334898"/>
          </a:xfrm>
        </p:spPr>
        <p:txBody>
          <a:bodyPr/>
          <a:lstStyle/>
          <a:p>
            <a:r>
              <a:rPr lang="en-US" dirty="0" smtClean="0"/>
              <a:t>2011. </a:t>
            </a:r>
            <a:r>
              <a:rPr lang="sr-Cyrl-RS" dirty="0" smtClean="0"/>
              <a:t>Фукушима, Јапан.</a:t>
            </a:r>
          </a:p>
          <a:p>
            <a:pPr marL="228600" lvl="1">
              <a:spcBef>
                <a:spcPts val="1000"/>
              </a:spcBef>
            </a:pPr>
            <a:r>
              <a:rPr lang="sr-Cyrl-RS" dirty="0"/>
              <a:t>Око 900 </a:t>
            </a:r>
            <a:r>
              <a:rPr lang="en-US" dirty="0" err="1"/>
              <a:t>PBq</a:t>
            </a:r>
            <a:r>
              <a:rPr lang="sr-Cyrl-RS" dirty="0"/>
              <a:t> испуштено у море. Мањи део земљишта контаминиран</a:t>
            </a:r>
          </a:p>
          <a:p>
            <a:r>
              <a:rPr lang="sr-Cyrl-RS" smtClean="0"/>
              <a:t>Цурење радиоактивног отпада из одлагалишта на дну океана</a:t>
            </a:r>
            <a:endParaRPr lang="sr-Cyrl-RS" dirty="0"/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4513639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976</TotalTime>
  <Words>1325</Words>
  <Application>Microsoft Office PowerPoint</Application>
  <PresentationFormat>On-screen Show (4:3)</PresentationFormat>
  <Paragraphs>287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Cambria Math</vt:lpstr>
      <vt:lpstr>Symbol</vt:lpstr>
      <vt:lpstr>Trebuchet MS</vt:lpstr>
      <vt:lpstr>Tw Cen MT</vt:lpstr>
      <vt:lpstr>Circuit</vt:lpstr>
      <vt:lpstr>Космички зраци</vt:lpstr>
      <vt:lpstr>PowerPoint Presentation</vt:lpstr>
      <vt:lpstr>PowerPoint Presentation</vt:lpstr>
      <vt:lpstr>Које честице чине космичко зрачење?</vt:lpstr>
      <vt:lpstr>Конверзија примарног космичког зрачења</vt:lpstr>
      <vt:lpstr>PowerPoint Presentation</vt:lpstr>
      <vt:lpstr>PowerPoint Presentation</vt:lpstr>
      <vt:lpstr>Радионуклиди у природи</vt:lpstr>
      <vt:lpstr>PowerPoint Presentation</vt:lpstr>
      <vt:lpstr>тритијум</vt:lpstr>
      <vt:lpstr>PowerPoint Presentation</vt:lpstr>
      <vt:lpstr>14C</vt:lpstr>
      <vt:lpstr>PowerPoint Presentation</vt:lpstr>
      <vt:lpstr>Примордијални радионуклиди</vt:lpstr>
      <vt:lpstr>Радиоактивне серије</vt:lpstr>
      <vt:lpstr>PowerPoint Presentation</vt:lpstr>
      <vt:lpstr>Радијум и радон у природи</vt:lpstr>
      <vt:lpstr>PowerPoint Presentation</vt:lpstr>
      <vt:lpstr>Нарушавање равнотеже</vt:lpstr>
      <vt:lpstr>дАтирање на основу радиоактивног распада</vt:lpstr>
      <vt:lpstr>Датирање помоћу 14C – археолошко датирање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Датирање базирано на распаду 238U</vt:lpstr>
      <vt:lpstr>Антропогена радиоактивност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Космички зраци</dc:title>
  <dc:creator>Marko</dc:creator>
  <cp:lastModifiedBy>Marko</cp:lastModifiedBy>
  <cp:revision>101</cp:revision>
  <dcterms:created xsi:type="dcterms:W3CDTF">2015-11-18T20:52:02Z</dcterms:created>
  <dcterms:modified xsi:type="dcterms:W3CDTF">2015-11-20T05:27:03Z</dcterms:modified>
</cp:coreProperties>
</file>