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414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2853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0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4409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7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4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7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75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0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4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09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624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157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70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28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209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29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100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12/13/2015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44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917" y="1906073"/>
            <a:ext cx="8038413" cy="1770369"/>
          </a:xfrm>
        </p:spPr>
        <p:txBody>
          <a:bodyPr>
            <a:noAutofit/>
          </a:bodyPr>
          <a:lstStyle/>
          <a:p>
            <a:r>
              <a:rPr lang="sr-Cyrl-R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Трансуранијумски елементи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61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94" y="240179"/>
            <a:ext cx="7765322" cy="97045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Историјат открића трансуранијумских елемената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1972" y="1493949"/>
                <a:ext cx="8667482" cy="5022761"/>
              </a:xfrm>
            </p:spPr>
            <p:txBody>
              <a:bodyPr/>
              <a:lstStyle/>
              <a:p>
                <a:r>
                  <a:rPr lang="en-US" dirty="0" smtClean="0"/>
                  <a:t>Enrico Fermi, Emilio Segre 1934</a:t>
                </a: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sr-Cyrl-R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238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239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groupChr>
                                    <m:groupChrPr>
                                      <m:chr m:val="→"/>
                                      <m:vertJc m:val="bot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groupChr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sup>
                                      </m:sSup>
                                    </m:e>
                                  </m:groupChr>
                                  <m:sPre>
                                    <m:sPre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93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239</m:t>
                                      </m:r>
                                    </m:sup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𝐸𝑐𝑎𝑅𝑒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→</m:t>
                                      </m:r>
                                      <m:sPre>
                                        <m:sPre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PrePr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94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239</m:t>
                                          </m:r>
                                        </m:sup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𝐸𝑐𝑎𝑂𝑠</m:t>
                                          </m:r>
                                        </m:e>
                                      </m:sPr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…</m:t>
                                      </m:r>
                                    </m:e>
                                  </m:sPre>
                                </m:e>
                              </m:sPre>
                            </m:e>
                          </m:sPre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Детектоване активности приписали су о </a:t>
                </a:r>
                <a:r>
                  <a:rPr lang="sr-Cyrl-RS" dirty="0"/>
                  <a:t>трануранијумским елементима</a:t>
                </a:r>
                <a:r>
                  <a:rPr lang="sr-Cyrl-RS" dirty="0" smtClean="0"/>
                  <a:t>...</a:t>
                </a:r>
                <a:endParaRPr lang="en-US" dirty="0" smtClean="0"/>
              </a:p>
              <a:p>
                <a:r>
                  <a:rPr lang="sr-Cyrl-RS" dirty="0" smtClean="0"/>
                  <a:t>Детектован </a:t>
                </a:r>
                <a:r>
                  <a:rPr lang="sr-Cyrl-RS" baseline="30000" dirty="0" smtClean="0"/>
                  <a:t>239</a:t>
                </a:r>
                <a:r>
                  <a:rPr lang="en-US" dirty="0" smtClean="0"/>
                  <a:t>U </a:t>
                </a:r>
                <a:r>
                  <a:rPr lang="sr-Cyrl-RS" dirty="0" smtClean="0"/>
                  <a:t>(</a:t>
                </a:r>
                <a:r>
                  <a:rPr lang="en-US" dirty="0" smtClean="0"/>
                  <a:t>t</a:t>
                </a:r>
                <a:r>
                  <a:rPr lang="en-US" baseline="-25000" dirty="0" smtClean="0"/>
                  <a:t>1/2</a:t>
                </a:r>
                <a:r>
                  <a:rPr lang="en-US" dirty="0" smtClean="0"/>
                  <a:t> = 23 min) </a:t>
                </a:r>
                <a:r>
                  <a:rPr lang="sr-Cyrl-RS" dirty="0" smtClean="0"/>
                  <a:t>али не и производ његовог распада</a:t>
                </a:r>
              </a:p>
              <a:p>
                <a:r>
                  <a:rPr lang="sr-Cyrl-RS" dirty="0" smtClean="0"/>
                  <a:t>Али </a:t>
                </a:r>
                <a:r>
                  <a:rPr lang="en-US" dirty="0" smtClean="0"/>
                  <a:t>Hahn, </a:t>
                </a:r>
                <a:r>
                  <a:rPr lang="en-US" dirty="0" err="1" smtClean="0"/>
                  <a:t>Strassman</a:t>
                </a:r>
                <a:r>
                  <a:rPr lang="en-US" dirty="0" smtClean="0"/>
                  <a:t> &amp; Meitner </a:t>
                </a:r>
                <a:r>
                  <a:rPr lang="sr-Cyrl-RS" dirty="0" smtClean="0"/>
                  <a:t>су показали да се ради о производима фисије уранијума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1972" y="1493949"/>
                <a:ext cx="8667482" cy="5022761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2" y="4427542"/>
            <a:ext cx="3298048" cy="2337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822" y="4357198"/>
            <a:ext cx="4498721" cy="2438781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86764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71718"/>
            <a:ext cx="7765322" cy="970450"/>
          </a:xfrm>
        </p:spPr>
        <p:txBody>
          <a:bodyPr/>
          <a:lstStyle/>
          <a:p>
            <a:r>
              <a:rPr lang="sr-Cyrl-RS" dirty="0" smtClean="0"/>
              <a:t>Откриће нептунијума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1142168"/>
            <a:ext cx="8654603" cy="546469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Edwin </a:t>
            </a:r>
            <a:r>
              <a:rPr lang="en-US" dirty="0" smtClean="0"/>
              <a:t>McMillan 1939. </a:t>
            </a:r>
            <a:r>
              <a:rPr lang="sr-Cyrl-RS" dirty="0" smtClean="0"/>
              <a:t>Техника узмака фисионих фрагмената</a:t>
            </a:r>
          </a:p>
          <a:p>
            <a:pPr marL="36900" indent="0">
              <a:buNone/>
            </a:pPr>
            <a:r>
              <a:rPr lang="sr-Cyrl-RS" dirty="0" smtClean="0"/>
              <a:t>													</a:t>
            </a:r>
            <a:endParaRPr lang="en-US" dirty="0" smtClean="0"/>
          </a:p>
          <a:p>
            <a:pPr marL="36900" indent="0">
              <a:buNone/>
            </a:pPr>
            <a:r>
              <a:rPr lang="en-US" dirty="0"/>
              <a:t>	</a:t>
            </a:r>
            <a:r>
              <a:rPr lang="en-US" dirty="0" smtClean="0"/>
              <a:t>													</a:t>
            </a:r>
            <a:r>
              <a:rPr lang="sr-Cyrl-RS" dirty="0" smtClean="0"/>
              <a:t>Мета </a:t>
            </a:r>
            <a:r>
              <a:rPr lang="en-US" dirty="0" smtClean="0"/>
              <a:t>(NH</a:t>
            </a:r>
            <a:r>
              <a:rPr lang="en-US" baseline="-25000" dirty="0" smtClean="0"/>
              <a:t>4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U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7</a:t>
            </a:r>
            <a:endParaRPr lang="en-US" dirty="0" smtClean="0"/>
          </a:p>
          <a:p>
            <a:pPr marL="36900" indent="0">
              <a:buNone/>
            </a:pPr>
            <a:endParaRPr lang="en-US" baseline="-25000" dirty="0"/>
          </a:p>
          <a:p>
            <a:pPr marL="36900" indent="0">
              <a:buNone/>
            </a:pPr>
            <a:endParaRPr lang="en-US" baseline="-25000" dirty="0" smtClean="0"/>
          </a:p>
          <a:p>
            <a:pPr marL="36900" indent="0">
              <a:buNone/>
            </a:pPr>
            <a:endParaRPr lang="en-US" baseline="-25000" dirty="0"/>
          </a:p>
          <a:p>
            <a:pPr marL="36900" indent="0">
              <a:buNone/>
            </a:pPr>
            <a:endParaRPr lang="en-US" baseline="-25000" dirty="0" smtClean="0"/>
          </a:p>
          <a:p>
            <a:pPr marL="36900" indent="0">
              <a:buNone/>
            </a:pPr>
            <a:endParaRPr lang="en-US" baseline="-25000" dirty="0"/>
          </a:p>
          <a:p>
            <a:pPr marL="36900" indent="0">
              <a:buNone/>
            </a:pPr>
            <a:endParaRPr lang="en-US" baseline="-25000" dirty="0" smtClean="0"/>
          </a:p>
          <a:p>
            <a:pPr marL="36900" indent="0">
              <a:buNone/>
            </a:pPr>
            <a:endParaRPr lang="en-US" baseline="-25000" dirty="0"/>
          </a:p>
          <a:p>
            <a:r>
              <a:rPr lang="sr-Cyrl-RS" dirty="0" smtClean="0"/>
              <a:t>Фисиони фрагменти су напуштали мету и бивали заустављени у материјалу хватача</a:t>
            </a:r>
          </a:p>
          <a:p>
            <a:r>
              <a:rPr lang="sr-Cyrl-RS" dirty="0" smtClean="0"/>
              <a:t>У мети је заостала активност са </a:t>
            </a:r>
            <a:r>
              <a:rPr lang="en-US" dirty="0" smtClean="0"/>
              <a:t>t</a:t>
            </a:r>
            <a:r>
              <a:rPr lang="en-US" baseline="-25000" dirty="0" smtClean="0"/>
              <a:t>1/2</a:t>
            </a:r>
            <a:r>
              <a:rPr lang="en-US" dirty="0" smtClean="0"/>
              <a:t> = 2,3 d. </a:t>
            </a:r>
            <a:r>
              <a:rPr lang="sr-Cyrl-RS" dirty="0" smtClean="0"/>
              <a:t>Добијена врста је редукована уз помоћ </a:t>
            </a:r>
            <a:r>
              <a:rPr lang="en-US" dirty="0" smtClean="0"/>
              <a:t>SO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sr-Cyrl-RS" dirty="0" smtClean="0"/>
              <a:t>(до 4+) и исталожена помоћу флуорида</a:t>
            </a:r>
            <a:r>
              <a:rPr lang="en-US" dirty="0" smtClean="0"/>
              <a:t> (LaF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endParaRPr lang="sr-Cyrl-RS" dirty="0" smtClean="0"/>
          </a:p>
          <a:p>
            <a:r>
              <a:rPr lang="sr-Cyrl-RS" dirty="0" smtClean="0"/>
              <a:t>Хемијско понашање у оксидованом стању слично уранијуму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707" y="1766812"/>
            <a:ext cx="4072394" cy="256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70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1667" y="296214"/>
                <a:ext cx="8693239" cy="6349285"/>
              </a:xfrm>
            </p:spPr>
            <p:txBody>
              <a:bodyPr/>
              <a:lstStyle/>
              <a:p>
                <a:r>
                  <a:rPr lang="en-US" dirty="0" smtClean="0"/>
                  <a:t>McMillan</a:t>
                </a:r>
                <a:r>
                  <a:rPr lang="sr-Cyrl-RS" dirty="0" smtClean="0"/>
                  <a:t> је био и на трагу открића изотопа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sr-Cyrl-R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sr-Cyrl-RS" b="0" i="1" smtClean="0">
                            <a:latin typeface="Cambria Math" panose="02040503050406030204" pitchFamily="18" charset="0"/>
                          </a:rPr>
                          <m:t>94</m:t>
                        </m:r>
                      </m:sub>
                      <m:sup>
                        <m:r>
                          <a:rPr lang="sr-Cyrl-RS" b="0" i="1" smtClean="0">
                            <a:latin typeface="Cambria Math" panose="02040503050406030204" pitchFamily="18" charset="0"/>
                          </a:rPr>
                          <m:t>239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sr-Cyrl-RS" dirty="0" smtClean="0"/>
                  <a:t>али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његову активност није детектовао због мале активности (</a:t>
                </a:r>
                <a:r>
                  <a:rPr lang="en-US" dirty="0" smtClean="0"/>
                  <a:t>t</a:t>
                </a:r>
                <a:r>
                  <a:rPr lang="en-US" baseline="-25000" dirty="0" smtClean="0"/>
                  <a:t>1/2</a:t>
                </a:r>
                <a:r>
                  <a:rPr lang="en-US" dirty="0" smtClean="0"/>
                  <a:t> </a:t>
                </a:r>
                <a:r>
                  <a:rPr lang="en-US" dirty="0"/>
                  <a:t>= </a:t>
                </a:r>
                <a:r>
                  <a:rPr lang="sr-Cyrl-RS" dirty="0" smtClean="0"/>
                  <a:t>2</a:t>
                </a:r>
                <a:r>
                  <a:rPr lang="en-US" dirty="0" smtClean="0"/>
                  <a:t>400</a:t>
                </a:r>
                <a:r>
                  <a:rPr lang="sr-Cyrl-RS" dirty="0" smtClean="0"/>
                  <a:t>0</a:t>
                </a:r>
                <a:r>
                  <a:rPr lang="en-US" dirty="0" smtClean="0"/>
                  <a:t> y)</a:t>
                </a:r>
                <a:endParaRPr lang="sr-Cyrl-RS" dirty="0"/>
              </a:p>
              <a:p>
                <a:endParaRPr lang="sr-Cyrl-RS" dirty="0" smtClean="0"/>
              </a:p>
              <a:p>
                <a:r>
                  <a:rPr lang="sr-Cyrl-RS" dirty="0" smtClean="0"/>
                  <a:t>Најзначајнији изотопи нептунијума: </a:t>
                </a:r>
                <a:r>
                  <a:rPr lang="sr-Cyrl-RS" baseline="30000" dirty="0" smtClean="0"/>
                  <a:t>235</a:t>
                </a:r>
                <a:r>
                  <a:rPr lang="en-US" dirty="0" smtClean="0"/>
                  <a:t>Np (</a:t>
                </a:r>
                <a:r>
                  <a:rPr lang="en-US" dirty="0"/>
                  <a:t>t</a:t>
                </a:r>
                <a:r>
                  <a:rPr lang="en-US" baseline="-25000" dirty="0"/>
                  <a:t>1/2</a:t>
                </a:r>
                <a:r>
                  <a:rPr lang="en-US" dirty="0"/>
                  <a:t> = </a:t>
                </a:r>
                <a:r>
                  <a:rPr lang="en-US" dirty="0" smtClean="0"/>
                  <a:t>400 d), </a:t>
                </a:r>
                <a:r>
                  <a:rPr lang="en-US" baseline="30000" dirty="0" smtClean="0"/>
                  <a:t>236</a:t>
                </a:r>
                <a:r>
                  <a:rPr lang="en-US" dirty="0" smtClean="0"/>
                  <a:t>Np (154000 y) </a:t>
                </a:r>
                <a:r>
                  <a:rPr lang="sr-Cyrl-RS" dirty="0" smtClean="0"/>
                  <a:t>и </a:t>
                </a:r>
                <a:r>
                  <a:rPr lang="en-US" baseline="30000" dirty="0" smtClean="0"/>
                  <a:t>237</a:t>
                </a:r>
                <a:r>
                  <a:rPr lang="en-US" dirty="0" smtClean="0"/>
                  <a:t>Np (2,14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∙10</a:t>
                </a:r>
                <a:r>
                  <a:rPr lang="en-US" baseline="30000" dirty="0" smtClean="0">
                    <a:latin typeface="Century Gothic" panose="020B0502020202020204" pitchFamily="34" charset="0"/>
                  </a:rPr>
                  <a:t>6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 y)</a:t>
                </a:r>
              </a:p>
              <a:p>
                <a:endParaRPr lang="en-US" dirty="0">
                  <a:latin typeface="Century Gothic" panose="020B0502020202020204" pitchFamily="34" charset="0"/>
                </a:endParaRP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238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237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groupChr>
                                <m:groupChrPr>
                                  <m:chr m:val="→"/>
                                  <m:vertJc m:val="bot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  <m:r>
                                    <m:rPr>
                                      <m:brk m:alnAt="2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   6,75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groupChr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93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237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𝑁𝑝</m:t>
                                  </m:r>
                                </m:e>
                              </m:sPr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(70%)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sPre>
                            <m:sPre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92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Pre>
                                <m:sPre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92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237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sPre>
                              <m:groupChr>
                                <m:groupChrPr>
                                  <m:chr m:val="→"/>
                                  <m:vertJc m:val="bot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</m:groupChr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93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237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𝑁𝑝</m:t>
                                  </m:r>
                                </m:e>
                              </m:sPr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0%)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Користи се као мета у производњи </a:t>
                </a:r>
                <a:r>
                  <a:rPr lang="sr-Cyrl-RS" baseline="30000" dirty="0" smtClean="0"/>
                  <a:t>238</a:t>
                </a:r>
                <a:r>
                  <a:rPr lang="en-US" dirty="0" smtClean="0"/>
                  <a:t>Pu (</a:t>
                </a:r>
                <a:r>
                  <a:rPr lang="sr-Cyrl-RS" dirty="0" smtClean="0"/>
                  <a:t>батерије за пејсмејкере и свемирска возила)</a:t>
                </a:r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1667" y="296214"/>
                <a:ext cx="8693239" cy="6349285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2389748" y="4370242"/>
            <a:ext cx="4197076" cy="2336049"/>
            <a:chOff x="2389748" y="4370242"/>
            <a:chExt cx="4197076" cy="233604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9748" y="4370242"/>
              <a:ext cx="4197076" cy="2275257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/>
            <p:cNvSpPr txBox="1"/>
            <p:nvPr/>
          </p:nvSpPr>
          <p:spPr>
            <a:xfrm>
              <a:off x="3904091" y="6398514"/>
              <a:ext cx="3419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93</a:t>
              </a:r>
            </a:p>
            <a:p>
              <a:r>
                <a:rPr lang="en-US" sz="7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Np</a:t>
              </a:r>
              <a:endParaRPr lang="en-US" sz="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08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96779"/>
            <a:ext cx="7765322" cy="810126"/>
          </a:xfrm>
        </p:spPr>
        <p:txBody>
          <a:bodyPr/>
          <a:lstStyle/>
          <a:p>
            <a:r>
              <a:rPr lang="sr-Cyrl-RS" dirty="0" smtClean="0"/>
              <a:t>Плутонијум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8757" y="1251284"/>
                <a:ext cx="8722895" cy="534202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Seaborg, McMillan, Kennedy &amp; Wahl 1940.</a:t>
                </a:r>
              </a:p>
              <a:p>
                <a:pPr marL="3690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238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Pre>
                          <m:sPre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238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𝑁𝑝</m:t>
                            </m:r>
                            <m:groupChr>
                              <m:groupChrPr>
                                <m:chr m:val="→"/>
                                <m:vertJc m:val="bot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m:rPr>
                                    <m:brk m:alnAt="2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   2,1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groupChr>
                            <m:sPre>
                              <m:sPre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PrePr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94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238</m:t>
                                </m:r>
                              </m:sup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𝑃𝑢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r>
                  <a:rPr lang="sr-Cyrl-RS" dirty="0" smtClean="0"/>
                  <a:t>За разлику од уранијума и нептунијума најстаби-</a:t>
                </a:r>
              </a:p>
              <a:p>
                <a:pPr marL="36900" indent="0">
                  <a:buNone/>
                </a:pPr>
                <a:r>
                  <a:rPr lang="sr-Cyrl-RS" dirty="0" smtClean="0"/>
                  <a:t>лнији је у оксидационим стањима +3 и +4</a:t>
                </a:r>
              </a:p>
              <a:p>
                <a:pPr marL="36900" indent="0">
                  <a:buNone/>
                </a:pPr>
                <a:endParaRPr lang="sr-Cyrl-RS" dirty="0"/>
              </a:p>
              <a:p>
                <a:r>
                  <a:rPr lang="sr-Cyrl-RS" dirty="0" smtClean="0"/>
                  <a:t>Најзначајнији изотопи:</a:t>
                </a:r>
                <a:r>
                  <a:rPr lang="en-US" baseline="30000" dirty="0" smtClean="0"/>
                  <a:t>238</a:t>
                </a:r>
                <a:r>
                  <a:rPr lang="en-US" dirty="0" smtClean="0"/>
                  <a:t>Pu (t</a:t>
                </a:r>
                <a:r>
                  <a:rPr lang="en-US" baseline="-25000" dirty="0" smtClean="0"/>
                  <a:t>1/2</a:t>
                </a:r>
                <a:r>
                  <a:rPr lang="en-US" dirty="0" smtClean="0"/>
                  <a:t> = 87,74 y ), </a:t>
                </a:r>
                <a:r>
                  <a:rPr lang="en-US" baseline="30000" dirty="0" smtClean="0"/>
                  <a:t>239</a:t>
                </a:r>
                <a:r>
                  <a:rPr lang="en-US" dirty="0" smtClean="0"/>
                  <a:t>Pu </a:t>
                </a:r>
                <a:r>
                  <a:rPr lang="en-US" dirty="0"/>
                  <a:t>(t</a:t>
                </a:r>
                <a:r>
                  <a:rPr lang="en-US" baseline="-25000" dirty="0"/>
                  <a:t>1/2</a:t>
                </a:r>
                <a:r>
                  <a:rPr lang="en-US" dirty="0"/>
                  <a:t> = </a:t>
                </a:r>
                <a:r>
                  <a:rPr lang="en-US" dirty="0" smtClean="0"/>
                  <a:t>24100 </a:t>
                </a:r>
                <a:r>
                  <a:rPr lang="en-US" dirty="0"/>
                  <a:t>y ), </a:t>
                </a:r>
                <a:r>
                  <a:rPr lang="en-US" baseline="30000" dirty="0" smtClean="0"/>
                  <a:t>240</a:t>
                </a:r>
                <a:r>
                  <a:rPr lang="en-US" dirty="0" smtClean="0"/>
                  <a:t>Pu </a:t>
                </a:r>
                <a:r>
                  <a:rPr lang="en-US" dirty="0"/>
                  <a:t>(t</a:t>
                </a:r>
                <a:r>
                  <a:rPr lang="en-US" baseline="-25000" dirty="0"/>
                  <a:t>1/2</a:t>
                </a:r>
                <a:r>
                  <a:rPr lang="en-US" dirty="0"/>
                  <a:t> = </a:t>
                </a:r>
                <a:r>
                  <a:rPr lang="en-US" dirty="0" smtClean="0"/>
                  <a:t>6500 </a:t>
                </a:r>
                <a:r>
                  <a:rPr lang="en-US" dirty="0"/>
                  <a:t>y ), </a:t>
                </a:r>
                <a:r>
                  <a:rPr lang="en-US" baseline="30000" dirty="0" smtClean="0"/>
                  <a:t>241</a:t>
                </a:r>
                <a:r>
                  <a:rPr lang="en-US" dirty="0" smtClean="0"/>
                  <a:t>Pu </a:t>
                </a:r>
                <a:r>
                  <a:rPr lang="en-US" dirty="0"/>
                  <a:t>(t</a:t>
                </a:r>
                <a:r>
                  <a:rPr lang="en-US" baseline="-25000" dirty="0"/>
                  <a:t>1/2</a:t>
                </a:r>
                <a:r>
                  <a:rPr lang="en-US" dirty="0"/>
                  <a:t> = </a:t>
                </a:r>
                <a:r>
                  <a:rPr lang="en-US" dirty="0" smtClean="0"/>
                  <a:t>14 </a:t>
                </a:r>
                <a:r>
                  <a:rPr lang="en-US" dirty="0"/>
                  <a:t>y ), </a:t>
                </a:r>
                <a:r>
                  <a:rPr lang="en-US" baseline="30000" dirty="0" smtClean="0"/>
                  <a:t>242</a:t>
                </a:r>
                <a:r>
                  <a:rPr lang="en-US" dirty="0" smtClean="0"/>
                  <a:t>Pu </a:t>
                </a:r>
                <a:r>
                  <a:rPr lang="en-US" dirty="0"/>
                  <a:t>(t</a:t>
                </a:r>
                <a:r>
                  <a:rPr lang="en-US" baseline="-25000" dirty="0"/>
                  <a:t>1/2</a:t>
                </a:r>
                <a:r>
                  <a:rPr lang="en-US" dirty="0"/>
                  <a:t> = </a:t>
                </a:r>
                <a:r>
                  <a:rPr lang="en-US" dirty="0" smtClean="0"/>
                  <a:t>3,73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∙10</a:t>
                </a:r>
                <a:r>
                  <a:rPr lang="en-US" baseline="30000" dirty="0" smtClean="0">
                    <a:latin typeface="Century Gothic" panose="020B0502020202020204" pitchFamily="34" charset="0"/>
                  </a:rPr>
                  <a:t>5</a:t>
                </a:r>
                <a:r>
                  <a:rPr lang="en-US" dirty="0" smtClean="0"/>
                  <a:t> </a:t>
                </a:r>
                <a:r>
                  <a:rPr lang="en-US" dirty="0"/>
                  <a:t>y </a:t>
                </a:r>
                <a:r>
                  <a:rPr lang="en-US" dirty="0" smtClean="0"/>
                  <a:t>).</a:t>
                </a:r>
              </a:p>
              <a:p>
                <a:r>
                  <a:rPr lang="sr-Cyrl-RS" dirty="0" smtClean="0"/>
                  <a:t>Годишња светска производња у реакторима је око 1000 тона</a:t>
                </a:r>
              </a:p>
              <a:p>
                <a:r>
                  <a:rPr lang="sr-Cyrl-RS" dirty="0" smtClean="0"/>
                  <a:t>Примена:“</a:t>
                </a:r>
                <a:r>
                  <a:rPr lang="en-US" dirty="0" err="1" smtClean="0"/>
                  <a:t>breader</a:t>
                </a:r>
                <a:r>
                  <a:rPr lang="sr-Cyrl-RS" dirty="0" smtClean="0"/>
                  <a:t>“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реактори, </a:t>
                </a:r>
                <a:r>
                  <a:rPr lang="en-US" dirty="0" err="1" smtClean="0"/>
                  <a:t>Mox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реактори, нуклеарно оружје</a:t>
                </a:r>
                <a:endParaRPr lang="en-US" dirty="0"/>
              </a:p>
              <a:p>
                <a:pPr marL="36900" indent="0"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  <a:p>
                <a:pPr marL="3690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8757" y="1251284"/>
                <a:ext cx="8722895" cy="5342021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79" y="1251284"/>
            <a:ext cx="2466473" cy="185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4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2400"/>
            <a:ext cx="7765322" cy="798094"/>
          </a:xfrm>
        </p:spPr>
        <p:txBody>
          <a:bodyPr/>
          <a:lstStyle/>
          <a:p>
            <a:r>
              <a:rPr lang="sr-Cyrl-RS" dirty="0" smtClean="0"/>
              <a:t>Америцијум и киријум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2663" y="1070812"/>
                <a:ext cx="8578516" cy="5269830"/>
              </a:xfrm>
            </p:spPr>
            <p:txBody>
              <a:bodyPr/>
              <a:lstStyle/>
              <a:p>
                <a:r>
                  <a:rPr lang="en-US" dirty="0" smtClean="0"/>
                  <a:t>Seaborg, James</a:t>
                </a:r>
                <a:r>
                  <a:rPr lang="en-US" dirty="0"/>
                  <a:t>, </a:t>
                </a:r>
                <a:r>
                  <a:rPr lang="en-US" dirty="0" smtClean="0"/>
                  <a:t>Morgan &amp; </a:t>
                </a:r>
                <a:r>
                  <a:rPr lang="en-US" dirty="0" err="1" smtClean="0"/>
                  <a:t>Ghiorso</a:t>
                </a:r>
                <a:r>
                  <a:rPr lang="en-US" dirty="0" smtClean="0"/>
                  <a:t> 1944-1945.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36900" indent="0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94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239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96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242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𝐶𝑚</m:t>
                              </m:r>
                              <m:groupChr>
                                <m:groupChrPr>
                                  <m:chr m:val="→"/>
                                  <m:vertJc m:val="bot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163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groupChr>
                            </m:e>
                          </m:sPre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Најважнији изотопи америцијума</a:t>
                </a:r>
                <a:r>
                  <a:rPr lang="en-US" dirty="0" smtClean="0"/>
                  <a:t> </a:t>
                </a:r>
                <a:r>
                  <a:rPr lang="en-US" baseline="30000" dirty="0" smtClean="0"/>
                  <a:t>241</a:t>
                </a:r>
                <a:r>
                  <a:rPr lang="en-US" dirty="0" smtClean="0"/>
                  <a:t>Am (432,2 y) , </a:t>
                </a:r>
                <a:r>
                  <a:rPr lang="en-US" baseline="30000" dirty="0" smtClean="0"/>
                  <a:t>242m</a:t>
                </a:r>
                <a:r>
                  <a:rPr lang="en-US" dirty="0" smtClean="0"/>
                  <a:t>Am (141 y), </a:t>
                </a:r>
                <a:r>
                  <a:rPr lang="en-US" baseline="30000" dirty="0" smtClean="0"/>
                  <a:t>243</a:t>
                </a:r>
                <a:r>
                  <a:rPr lang="en-US" dirty="0" smtClean="0"/>
                  <a:t>Am (7370 y)</a:t>
                </a:r>
              </a:p>
              <a:p>
                <a:r>
                  <a:rPr lang="sr-Cyrl-RS" dirty="0"/>
                  <a:t>Најважнији </a:t>
                </a:r>
                <a:r>
                  <a:rPr lang="sr-Cyrl-RS" dirty="0" smtClean="0"/>
                  <a:t>изотопи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киријума </a:t>
                </a:r>
                <a:r>
                  <a:rPr lang="en-US" baseline="30000" dirty="0" smtClean="0"/>
                  <a:t>242</a:t>
                </a:r>
                <a:r>
                  <a:rPr lang="en-US" dirty="0" smtClean="0"/>
                  <a:t>Cm (162,8 d), </a:t>
                </a:r>
                <a:r>
                  <a:rPr lang="en-US" baseline="30000" dirty="0" smtClean="0"/>
                  <a:t>243</a:t>
                </a:r>
                <a:r>
                  <a:rPr lang="en-US" dirty="0" smtClean="0"/>
                  <a:t>Cm (29,1 y), </a:t>
                </a:r>
                <a:r>
                  <a:rPr lang="en-US" baseline="30000" dirty="0" smtClean="0"/>
                  <a:t>244</a:t>
                </a:r>
                <a:r>
                  <a:rPr lang="en-US" dirty="0" smtClean="0"/>
                  <a:t>Cm (18,1 y), </a:t>
                </a:r>
                <a:r>
                  <a:rPr lang="en-US" baseline="30000" dirty="0" smtClean="0"/>
                  <a:t>245</a:t>
                </a:r>
                <a:r>
                  <a:rPr lang="en-US" dirty="0" smtClean="0"/>
                  <a:t>Cm (8500 y) , </a:t>
                </a:r>
                <a:r>
                  <a:rPr lang="en-US" baseline="30000" dirty="0" smtClean="0"/>
                  <a:t>246</a:t>
                </a:r>
                <a:r>
                  <a:rPr lang="en-US" dirty="0" smtClean="0"/>
                  <a:t>Cm (4760 y), </a:t>
                </a:r>
                <a:r>
                  <a:rPr lang="en-US" baseline="30000" dirty="0" smtClean="0"/>
                  <a:t>247</a:t>
                </a:r>
                <a:r>
                  <a:rPr lang="en-US" dirty="0" smtClean="0"/>
                  <a:t>Cm (1,56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∙10</a:t>
                </a:r>
                <a:r>
                  <a:rPr lang="en-US" baseline="30000" dirty="0" smtClean="0">
                    <a:latin typeface="Century Gothic" panose="020B0502020202020204" pitchFamily="34" charset="0"/>
                  </a:rPr>
                  <a:t>7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 y)</a:t>
                </a:r>
                <a:r>
                  <a:rPr lang="en-US" dirty="0" smtClean="0"/>
                  <a:t>, </a:t>
                </a:r>
                <a:r>
                  <a:rPr lang="en-US" baseline="30000" dirty="0" smtClean="0"/>
                  <a:t>248</a:t>
                </a:r>
                <a:r>
                  <a:rPr lang="en-US" dirty="0" smtClean="0"/>
                  <a:t>Cm (3,49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∙10</a:t>
                </a:r>
                <a:r>
                  <a:rPr lang="en-US" baseline="30000" dirty="0" smtClean="0">
                    <a:latin typeface="Century Gothic" panose="020B0502020202020204" pitchFamily="34" charset="0"/>
                  </a:rPr>
                  <a:t>5</a:t>
                </a:r>
                <a:r>
                  <a:rPr lang="en-US" dirty="0" smtClean="0">
                    <a:latin typeface="Century Gothic" panose="020B0502020202020204" pitchFamily="34" charset="0"/>
                  </a:rPr>
                  <a:t> y)</a:t>
                </a:r>
                <a:endParaRPr lang="en-US" baseline="300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2663" y="1070812"/>
                <a:ext cx="8578516" cy="526983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902" y="1621315"/>
            <a:ext cx="4605470" cy="154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6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537" y="276725"/>
            <a:ext cx="8734926" cy="6448927"/>
          </a:xfrm>
        </p:spPr>
        <p:txBody>
          <a:bodyPr/>
          <a:lstStyle/>
          <a:p>
            <a:r>
              <a:rPr lang="sr-Cyrl-RS" dirty="0" smtClean="0"/>
              <a:t>Најстабилнија оксидациона стања су им 3+ и 4+</a:t>
            </a:r>
          </a:p>
          <a:p>
            <a:r>
              <a:rPr lang="sr-Cyrl-RS" dirty="0" smtClean="0"/>
              <a:t>Годишња производња у свету (реактори) је неколико стотина килограма</a:t>
            </a:r>
          </a:p>
          <a:p>
            <a:r>
              <a:rPr lang="sr-Cyrl-RS" dirty="0" smtClean="0"/>
              <a:t>У процесингу ислуженог нуклеарног горива заостају у отпаду високе активности</a:t>
            </a:r>
          </a:p>
          <a:p>
            <a:r>
              <a:rPr lang="sr-Cyrl-RS" baseline="30000" dirty="0" smtClean="0"/>
              <a:t>241</a:t>
            </a:r>
            <a:r>
              <a:rPr lang="en-US" dirty="0" smtClean="0"/>
              <a:t>Am </a:t>
            </a:r>
            <a:r>
              <a:rPr lang="sr-Cyrl-RS" dirty="0" smtClean="0"/>
              <a:t>се користи у противпожарним алармима (А</a:t>
            </a:r>
            <a:r>
              <a:rPr lang="en-US" dirty="0" smtClean="0"/>
              <a:t>≈30 </a:t>
            </a:r>
            <a:r>
              <a:rPr lang="en-US" dirty="0" err="1" smtClean="0"/>
              <a:t>kBq</a:t>
            </a:r>
            <a:r>
              <a:rPr lang="en-US" dirty="0" smtClean="0">
                <a:latin typeface="Century Gothic" panose="020B0502020202020204" pitchFamily="34" charset="0"/>
              </a:rPr>
              <a:t>), </a:t>
            </a:r>
            <a:r>
              <a:rPr lang="sr-Cyrl-RS" dirty="0" smtClean="0">
                <a:latin typeface="Century Gothic" panose="020B0502020202020204" pitchFamily="34" charset="0"/>
              </a:rPr>
              <a:t>у комбинацији са берилијумом у неутронским изворима и у </a:t>
            </a:r>
            <a:r>
              <a:rPr lang="en-US" dirty="0" smtClean="0">
                <a:latin typeface="Century Gothic" panose="020B0502020202020204" pitchFamily="34" charset="0"/>
              </a:rPr>
              <a:t>XRF </a:t>
            </a:r>
            <a:r>
              <a:rPr lang="sr-Cyrl-RS" dirty="0" smtClean="0">
                <a:latin typeface="Century Gothic" panose="020B0502020202020204" pitchFamily="34" charset="0"/>
              </a:rPr>
              <a:t>(60 </a:t>
            </a:r>
            <a:r>
              <a:rPr lang="en-US" dirty="0" err="1" smtClean="0">
                <a:latin typeface="Century Gothic" panose="020B0502020202020204" pitchFamily="34" charset="0"/>
              </a:rPr>
              <a:t>keV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endParaRPr lang="sr-Cyrl-RS" dirty="0" smtClean="0"/>
          </a:p>
          <a:p>
            <a:endParaRPr lang="sr-Cyrl-RS" dirty="0"/>
          </a:p>
          <a:p>
            <a:pPr marL="3690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895" y="3383271"/>
            <a:ext cx="5877470" cy="318620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4018548" y="6216678"/>
            <a:ext cx="3658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FF0000"/>
                </a:solidFill>
              </a:rPr>
              <a:t>93</a:t>
            </a:r>
          </a:p>
          <a:p>
            <a:r>
              <a:rPr lang="en-US" sz="1050" dirty="0" smtClean="0">
                <a:solidFill>
                  <a:srgbClr val="FF0000"/>
                </a:solidFill>
              </a:rPr>
              <a:t>Np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3119" y="6216677"/>
            <a:ext cx="35618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</a:t>
            </a:r>
          </a:p>
          <a:p>
            <a:r>
              <a:rPr lang="en-US" sz="105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</a:t>
            </a:r>
            <a:endParaRPr lang="en-US" sz="105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2456" y="6225323"/>
            <a:ext cx="4026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</a:t>
            </a:r>
          </a:p>
          <a:p>
            <a:r>
              <a:rPr lang="en-US" sz="105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</a:t>
            </a:r>
            <a:endParaRPr lang="en-US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5200" y="6216677"/>
            <a:ext cx="4026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rgbClr val="00B050"/>
                </a:solidFill>
              </a:rPr>
              <a:t>96</a:t>
            </a:r>
          </a:p>
          <a:p>
            <a:r>
              <a:rPr lang="en-US" sz="105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</a:t>
            </a:r>
            <a:endParaRPr lang="en-US" sz="105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639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916" y="192505"/>
            <a:ext cx="8101752" cy="770021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Берклијум (</a:t>
            </a:r>
            <a:r>
              <a:rPr lang="en-US" dirty="0" smtClean="0"/>
              <a:t>Bk) </a:t>
            </a:r>
            <a:r>
              <a:rPr lang="sr-Cyrl-RS" dirty="0" smtClean="0"/>
              <a:t>и калифорнијум</a:t>
            </a:r>
            <a:r>
              <a:rPr lang="en-US" dirty="0" smtClean="0"/>
              <a:t> (</a:t>
            </a:r>
            <a:r>
              <a:rPr lang="en-US" dirty="0" err="1" smtClean="0"/>
              <a:t>Cf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4379" y="1347538"/>
                <a:ext cx="8783053" cy="5113420"/>
              </a:xfrm>
            </p:spPr>
            <p:txBody>
              <a:bodyPr/>
              <a:lstStyle/>
              <a:p>
                <a:r>
                  <a:rPr lang="en-US" dirty="0" smtClean="0"/>
                  <a:t>Seaborg 1949-1950. </a:t>
                </a:r>
                <a:r>
                  <a:rPr lang="sr-Cyrl-RS" dirty="0" smtClean="0"/>
                  <a:t>бомбардовање милиграмских количина </a:t>
                </a:r>
                <a:r>
                  <a:rPr lang="sr-Cyrl-RS" baseline="30000" dirty="0" smtClean="0"/>
                  <a:t>241</a:t>
                </a:r>
                <a:r>
                  <a:rPr lang="en-US" dirty="0" smtClean="0"/>
                  <a:t>Am </a:t>
                </a:r>
                <a:r>
                  <a:rPr lang="en-US" dirty="0" smtClean="0">
                    <a:latin typeface="Symbol" panose="05050102010706020507" pitchFamily="18" charset="2"/>
                  </a:rPr>
                  <a:t>a-</a:t>
                </a:r>
                <a:r>
                  <a:rPr lang="sr-Cyrl-RS" dirty="0" smtClean="0"/>
                  <a:t>честицама </a:t>
                </a: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sr-Cyrl-RS" b="0" i="1" smtClean="0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97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243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𝐵𝑘</m:t>
                              </m:r>
                            </m:e>
                          </m:sPre>
                          <m:groupChr>
                            <m:groupChrPr>
                              <m:chr m:val="→"/>
                              <m:vertJc m:val="bot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𝐸𝐶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4,5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groupChr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Производи су раздвојени помоћу јоноизмењивачке колоне и елуирани помоћу амонијум цитрата</a:t>
                </a:r>
                <a:endParaRPr lang="en-US" dirty="0" smtClean="0"/>
              </a:p>
              <a:p>
                <a:r>
                  <a:rPr lang="sr-Cyrl-RS" dirty="0" smtClean="0"/>
                  <a:t>Калифорнијум је добијен у процесу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sr-Cyrl-R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sr-Cyrl-RS" b="0" i="1" smtClean="0">
                            <a:latin typeface="Cambria Math" panose="02040503050406030204" pitchFamily="18" charset="0"/>
                          </a:rPr>
                          <m:t>96</m:t>
                        </m:r>
                      </m:sub>
                      <m:sup>
                        <m:r>
                          <a:rPr lang="sr-Cyrl-RS" b="0" i="1" smtClean="0">
                            <a:latin typeface="Cambria Math" panose="02040503050406030204" pitchFamily="18" charset="0"/>
                          </a:rPr>
                          <m:t>242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Pre>
                          <m:sPre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98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245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𝐶𝑓</m:t>
                            </m:r>
                            <m:groupChr>
                              <m:groupChrPr>
                                <m:chr m:val="→"/>
                                <m:vertJc m:val="bot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groupChrPr>
                              <m:e>
                                <m:r>
                                  <m:rPr>
                                    <m:brk m:alnAt="2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44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𝑚𝑖𝑛</m:t>
                                </m:r>
                              </m:e>
                            </m:groupChr>
                          </m:e>
                        </m:sPre>
                      </m:e>
                    </m:sPre>
                  </m:oMath>
                </a14:m>
                <a:endParaRPr lang="en-US" dirty="0" smtClean="0"/>
              </a:p>
              <a:p>
                <a:pPr marL="36900" indent="0">
                  <a:buNone/>
                </a:pPr>
                <a:r>
                  <a:rPr lang="sr-Cyrl-RS" dirty="0" smtClean="0"/>
                  <a:t>из микрограмских количина киријума.</a:t>
                </a:r>
              </a:p>
              <a:p>
                <a:r>
                  <a:rPr lang="sr-Cyrl-RS" dirty="0" smtClean="0"/>
                  <a:t>Најдуже живући изотопи берклијума и калифорнијума су </a:t>
                </a:r>
                <a:r>
                  <a:rPr lang="sr-Cyrl-RS" baseline="30000" dirty="0" smtClean="0"/>
                  <a:t>247</a:t>
                </a:r>
                <a:r>
                  <a:rPr lang="en-US" dirty="0" smtClean="0"/>
                  <a:t>Bk (1380 y) </a:t>
                </a:r>
                <a:r>
                  <a:rPr lang="en-US" baseline="30000" dirty="0" smtClean="0"/>
                  <a:t>251</a:t>
                </a:r>
                <a:r>
                  <a:rPr lang="en-US" dirty="0" smtClean="0"/>
                  <a:t>Cf (898 y)</a:t>
                </a:r>
              </a:p>
              <a:p>
                <a:r>
                  <a:rPr lang="en-US" baseline="30000" dirty="0" smtClean="0"/>
                  <a:t>252</a:t>
                </a:r>
                <a:r>
                  <a:rPr lang="en-US" dirty="0" smtClean="0"/>
                  <a:t>Cf </a:t>
                </a:r>
                <a:r>
                  <a:rPr lang="sr-Cyrl-RS" dirty="0" smtClean="0"/>
                  <a:t>се распада и спонтаном фисијом (3,1%) и служи као неутронски извор</a:t>
                </a:r>
                <a:endParaRPr lang="en-US" dirty="0" smtClean="0"/>
              </a:p>
              <a:p>
                <a:pPr marL="36900" indent="0">
                  <a:buNone/>
                </a:pPr>
                <a:endParaRPr lang="sr-Cyrl-R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4379" y="1347538"/>
                <a:ext cx="8783053" cy="511342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677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07" y="164432"/>
            <a:ext cx="7765322" cy="97045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Ајнштајнијум (</a:t>
            </a:r>
            <a:r>
              <a:rPr lang="en-US" dirty="0" err="1" smtClean="0"/>
              <a:t>Es</a:t>
            </a:r>
            <a:r>
              <a:rPr lang="en-US" dirty="0" smtClean="0"/>
              <a:t>) </a:t>
            </a:r>
            <a:r>
              <a:rPr lang="sr-Cyrl-RS" dirty="0" smtClean="0"/>
              <a:t>и фермијум (</a:t>
            </a:r>
            <a:r>
              <a:rPr lang="en-US" dirty="0" err="1" smtClean="0"/>
              <a:t>Fm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4221" y="1287379"/>
                <a:ext cx="8975558" cy="5173579"/>
              </a:xfrm>
            </p:spPr>
            <p:txBody>
              <a:bodyPr>
                <a:normAutofit/>
              </a:bodyPr>
              <a:lstStyle/>
              <a:p>
                <a:r>
                  <a:rPr lang="sr-Cyrl-RS" sz="2400" dirty="0" smtClean="0"/>
                  <a:t>Први пут детектовани 1952. у остацима после експлозије прве термонуклеарне бомбе („</a:t>
                </a:r>
                <a:r>
                  <a:rPr lang="en-US" sz="2400" dirty="0" smtClean="0"/>
                  <a:t>Mike”).</a:t>
                </a:r>
              </a:p>
              <a:p>
                <a:r>
                  <a:rPr lang="sr-Cyrl-RS" sz="2400" dirty="0" smtClean="0"/>
                  <a:t>Због краткотрајне емисије огромног флукса неутрона  језгра уранијума су захватила и до 17 неутрона (процес аналоган </a:t>
                </a:r>
                <a:r>
                  <a:rPr lang="en-US" sz="2400" dirty="0" smtClean="0"/>
                  <a:t>r </a:t>
                </a:r>
                <a:r>
                  <a:rPr lang="sr-Cyrl-RS" sz="2400" dirty="0" smtClean="0"/>
                  <a:t>процесу у космогенези елемената) након чега је следила каскада </a:t>
                </a:r>
                <a:r>
                  <a:rPr lang="en-US" sz="2400" dirty="0" smtClean="0">
                    <a:latin typeface="Symbol" panose="05050102010706020507" pitchFamily="18" charset="2"/>
                  </a:rPr>
                  <a:t>b</a:t>
                </a:r>
                <a:r>
                  <a:rPr lang="en-US" sz="2400" baseline="30000" dirty="0" smtClean="0">
                    <a:latin typeface="Symbol" panose="05050102010706020507" pitchFamily="18" charset="2"/>
                  </a:rPr>
                  <a:t>-</a:t>
                </a:r>
                <a:r>
                  <a:rPr lang="en-US" sz="2400" dirty="0" smtClean="0">
                    <a:latin typeface="Symbol" panose="05050102010706020507" pitchFamily="18" charset="2"/>
                  </a:rPr>
                  <a:t> </a:t>
                </a:r>
                <a:r>
                  <a:rPr lang="sr-Cyrl-RS" sz="2400" dirty="0" smtClean="0"/>
                  <a:t>емисија.</a:t>
                </a:r>
              </a:p>
              <a:p>
                <a:r>
                  <a:rPr lang="sr-Cyrl-RS" sz="2400" dirty="0" smtClean="0"/>
                  <a:t>1953. ајнштајнијум је добијен у процесу бомбардовања уранијумске мете јонима азота</a:t>
                </a: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238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sPre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sPre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6+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99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𝐸𝑠</m:t>
                          </m:r>
                        </m:e>
                      </m:sPre>
                    </m:oMath>
                  </m:oMathPara>
                </a14:m>
                <a:endParaRPr lang="en-US" sz="2400" dirty="0" smtClean="0"/>
              </a:p>
              <a:p>
                <a:r>
                  <a:rPr lang="sr-Cyrl-RS" sz="2400" dirty="0" smtClean="0"/>
                  <a:t>Исте године фермијум је изолован као производ озрачивања у реактору.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221" y="1287379"/>
                <a:ext cx="8975558" cy="5173579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930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11" y="180473"/>
            <a:ext cx="7026442" cy="6560600"/>
          </a:xfrm>
        </p:spPr>
      </p:pic>
    </p:spTree>
    <p:extLst>
      <p:ext uri="{BB962C8B-B14F-4D97-AF65-F5344CB8AC3E}">
        <p14:creationId xmlns:p14="http://schemas.microsoft.com/office/powerpoint/2010/main" val="3841301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125" y="188494"/>
            <a:ext cx="7765322" cy="970450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Мендељевијум (</a:t>
            </a:r>
            <a:r>
              <a:rPr lang="en-US" dirty="0" err="1" smtClean="0"/>
              <a:t>Md</a:t>
            </a:r>
            <a:r>
              <a:rPr lang="en-US" dirty="0" smtClean="0"/>
              <a:t>), </a:t>
            </a:r>
            <a:r>
              <a:rPr lang="sr-Cyrl-RS" dirty="0" smtClean="0"/>
              <a:t>нобелијум (</a:t>
            </a:r>
            <a:r>
              <a:rPr lang="en-US" dirty="0" smtClean="0"/>
              <a:t>No) </a:t>
            </a:r>
            <a:r>
              <a:rPr lang="sr-Cyrl-RS" dirty="0" smtClean="0"/>
              <a:t>и лоренцијум (</a:t>
            </a:r>
            <a:r>
              <a:rPr lang="en-US" dirty="0" err="1" smtClean="0"/>
              <a:t>Lr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2821" y="1528011"/>
                <a:ext cx="8566484" cy="4908883"/>
              </a:xfrm>
            </p:spPr>
            <p:txBody>
              <a:bodyPr/>
              <a:lstStyle/>
              <a:p>
                <a:r>
                  <a:rPr lang="sr-Cyrl-RS" dirty="0" smtClean="0"/>
                  <a:t>1955. (</a:t>
                </a:r>
                <a:r>
                  <a:rPr lang="en-US" dirty="0" smtClean="0"/>
                  <a:t>Seaborg) 10</a:t>
                </a:r>
                <a:r>
                  <a:rPr lang="en-US" baseline="30000" dirty="0" smtClean="0"/>
                  <a:t>9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атома </a:t>
                </a:r>
                <a:r>
                  <a:rPr lang="sr-Cyrl-RS" baseline="30000" dirty="0" smtClean="0"/>
                  <a:t>253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депоновано је на златну фолију и бомбардовано алфа честицама</a:t>
                </a: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253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256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Pre>
                                    <m:sPre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sPre>
                                </m:e>
                              </m:sPre>
                            </m:e>
                          </m:sPre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Свега 13 атома </a:t>
                </a:r>
                <a:r>
                  <a:rPr lang="sr-Cyrl-RS" baseline="30000" dirty="0" smtClean="0"/>
                  <a:t>253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(1,3 h) </a:t>
                </a:r>
                <a:r>
                  <a:rPr lang="sr-Cyrl-RS" dirty="0" smtClean="0"/>
                  <a:t>је </a:t>
                </a:r>
                <a:r>
                  <a:rPr lang="en-US" dirty="0" smtClean="0"/>
                  <a:t>“</a:t>
                </a:r>
                <a:r>
                  <a:rPr lang="sr-Cyrl-RS" dirty="0" smtClean="0"/>
                  <a:t>ухваћено“ техником узмака производа из танке мете и издвојено техником јонске измене.</a:t>
                </a:r>
              </a:p>
              <a:p>
                <a:r>
                  <a:rPr lang="sr-Cyrl-RS" dirty="0" smtClean="0"/>
                  <a:t>Потврда да се ради о том  изотопу дошла је преко спонтане фисије његовог потомка </a:t>
                </a:r>
                <a:r>
                  <a:rPr lang="sr-Cyrl-RS" baseline="30000" dirty="0" smtClean="0"/>
                  <a:t>256</a:t>
                </a:r>
                <a:r>
                  <a:rPr lang="en-US" dirty="0" err="1" smtClean="0"/>
                  <a:t>Fm</a:t>
                </a:r>
                <a:endParaRPr lang="en-US" dirty="0" smtClean="0"/>
              </a:p>
              <a:p>
                <a:r>
                  <a:rPr lang="en-US" dirty="0" smtClean="0"/>
                  <a:t>1957. </a:t>
                </a:r>
                <a:r>
                  <a:rPr lang="sr-Cyrl-RS" dirty="0" smtClean="0"/>
                  <a:t>у Дубни је синтетисан елемент са </a:t>
                </a:r>
                <a:r>
                  <a:rPr lang="en-US" dirty="0" smtClean="0"/>
                  <a:t>Z=102 </a:t>
                </a:r>
                <a:r>
                  <a:rPr lang="sr-Cyrl-RS" dirty="0" smtClean="0"/>
                  <a:t>бомбардовањем </a:t>
                </a:r>
                <a:r>
                  <a:rPr lang="sr-Cyrl-RS" baseline="30000" dirty="0" smtClean="0"/>
                  <a:t>241</a:t>
                </a:r>
                <a:r>
                  <a:rPr lang="en-US" dirty="0" smtClean="0"/>
                  <a:t>Pu</a:t>
                </a:r>
                <a:r>
                  <a:rPr lang="sr-Cyrl-RS" dirty="0" smtClean="0"/>
                  <a:t> кисеоничним  јонима</a:t>
                </a:r>
              </a:p>
              <a:p>
                <a:pPr marL="36900" indent="0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sr-Cyrl-R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sr-Cyrl-RS" b="0" i="1" smtClean="0">
                              <a:latin typeface="Cambria Math" panose="02040503050406030204" pitchFamily="18" charset="0"/>
                            </a:rPr>
                            <m:t>41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𝑃𝑢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𝑁𝑜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sPre>
                                    <m:sPre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sPre>
                                </m:e>
                              </m:sPre>
                            </m:e>
                          </m:sPre>
                        </m:e>
                      </m:sPre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2821" y="1528011"/>
                <a:ext cx="8566484" cy="490888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1885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4537" y="192505"/>
                <a:ext cx="8795084" cy="6352673"/>
              </a:xfrm>
            </p:spPr>
            <p:txBody>
              <a:bodyPr/>
              <a:lstStyle/>
              <a:p>
                <a:r>
                  <a:rPr lang="sr-Cyrl-RS" dirty="0" smtClean="0"/>
                  <a:t>Измерено време полураспада (</a:t>
                </a:r>
                <a:r>
                  <a:rPr lang="en-US" dirty="0" smtClean="0"/>
                  <a:t> </a:t>
                </a:r>
                <a:r>
                  <a:rPr lang="en-US" dirty="0" smtClean="0">
                    <a:latin typeface="Symbol" panose="05050102010706020507" pitchFamily="18" charset="2"/>
                  </a:rPr>
                  <a:t>a</a:t>
                </a:r>
                <a:r>
                  <a:rPr lang="sr-Cyrl-RS" dirty="0" smtClean="0"/>
                  <a:t>-емитер</a:t>
                </a:r>
                <a:r>
                  <a:rPr lang="en-US" dirty="0"/>
                  <a:t>)</a:t>
                </a:r>
                <a:r>
                  <a:rPr lang="sr-Cyrl-RS" dirty="0" smtClean="0"/>
                  <a:t> нобелијума је </a:t>
                </a:r>
                <a:r>
                  <a:rPr lang="en-US" dirty="0" smtClean="0"/>
                  <a:t>2-40 </a:t>
                </a:r>
                <a:r>
                  <a:rPr lang="sr-Cyrl-RS" dirty="0" smtClean="0"/>
                  <a:t>секунди.</a:t>
                </a:r>
              </a:p>
              <a:p>
                <a:r>
                  <a:rPr lang="sr-Cyrl-RS" dirty="0" smtClean="0"/>
                  <a:t>Ривалска лабораторија у Берклију  је 1958. године произвела нобелијум техником двоструког узмака</a:t>
                </a:r>
                <a:endParaRPr lang="en-US" dirty="0" smtClean="0"/>
              </a:p>
              <a:p>
                <a:pPr marL="36900" indent="0">
                  <a:buNone/>
                </a:pPr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96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246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Pre>
                                <m:sPre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102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254</m:t>
                                  </m:r>
                                </m:sup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𝑁𝑜</m:t>
                                  </m:r>
                                </m:e>
                              </m:sPr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sPre>
                                <m:sPre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sPre>
                            </m:e>
                          </m:sPre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pPr marL="36900" indent="0">
                  <a:buNone/>
                </a:pPr>
                <a:r>
                  <a:rPr lang="en-US" dirty="0" smtClean="0"/>
                  <a:t>                                                                 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250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𝐹𝑚</m:t>
                        </m:r>
                      </m:e>
                    </m:sPre>
                  </m:oMath>
                </a14:m>
                <a:endParaRPr lang="en-US" dirty="0" smtClean="0"/>
              </a:p>
              <a:p>
                <a:r>
                  <a:rPr lang="sr-Cyrl-RS" dirty="0" smtClean="0"/>
                  <a:t>Лоренцијум </a:t>
                </a:r>
                <a:r>
                  <a:rPr lang="en-US" dirty="0" smtClean="0"/>
                  <a:t>(4 s) </a:t>
                </a:r>
                <a:r>
                  <a:rPr lang="sr-Cyrl-RS" dirty="0" smtClean="0"/>
                  <a:t>је синтетисан 1961. у Берклију </a:t>
                </a:r>
              </a:p>
              <a:p>
                <a:pPr marL="36900" indent="0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98</m:t>
                          </m:r>
                        </m:sub>
                        <m:sup>
                          <m:r>
                            <a:rPr lang="sr-Cyrl-RS" sz="2400" b="0" i="1" smtClean="0">
                              <a:latin typeface="Cambria Math" panose="02040503050406030204" pitchFamily="18" charset="0"/>
                            </a:rPr>
                            <m:t>250−2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𝐶𝑓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10,11</m:t>
                              </m:r>
                            </m:sup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Pre>
                                <m:sPre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103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258</m:t>
                                  </m:r>
                                </m:sup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+2−5 </m:t>
                                  </m:r>
                                  <m:sPre>
                                    <m:sPre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sPre>
                                </m:e>
                              </m:sPre>
                            </m:e>
                          </m:sPre>
                        </m:e>
                      </m:sPre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537" y="192505"/>
                <a:ext cx="8795084" cy="6352673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5474370" y="2574758"/>
            <a:ext cx="12030" cy="5173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43830" y="264877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panose="05050102010706020507" pitchFamily="18" charset="2"/>
              </a:rPr>
              <a:t>a</a:t>
            </a:r>
            <a:endParaRPr lang="en-US" dirty="0"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70894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3" y="1512277"/>
            <a:ext cx="7915871" cy="4238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0300" y="300790"/>
            <a:ext cx="5361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800" dirty="0" smtClean="0"/>
              <a:t>Хемија и понашање актиноида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1510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240632" y="180474"/>
                <a:ext cx="8638673" cy="6340642"/>
              </a:xfrm>
            </p:spPr>
            <p:txBody>
              <a:bodyPr/>
              <a:lstStyle/>
              <a:p>
                <a:r>
                  <a:rPr lang="sr-Cyrl-RS" dirty="0" smtClean="0"/>
                  <a:t>Због енергетске блискости 5</a:t>
                </a:r>
                <a:r>
                  <a:rPr lang="en-US" dirty="0" smtClean="0"/>
                  <a:t>f, 6d </a:t>
                </a:r>
                <a:r>
                  <a:rPr lang="sr-Cyrl-RS" dirty="0" smtClean="0"/>
                  <a:t>и </a:t>
                </a:r>
                <a:r>
                  <a:rPr lang="en-US" dirty="0" smtClean="0"/>
                  <a:t>7s</a:t>
                </a:r>
                <a:r>
                  <a:rPr lang="sr-Cyrl-RS" dirty="0" smtClean="0"/>
                  <a:t> орбитала актиноиди са редним бројевима 91-96 у једињењима имају различита оскидациона стања.</a:t>
                </a:r>
              </a:p>
              <a:p>
                <a:r>
                  <a:rPr lang="sr-Cyrl-RS" dirty="0" smtClean="0"/>
                  <a:t>Посебно интересантно је оксидационо стање 5+ код нептунијума и плутонијума које подлеже диспропорционирању у киселим растворима.</a:t>
                </a:r>
              </a:p>
              <a:p>
                <a:r>
                  <a:rPr lang="sr-Cyrl-RS" dirty="0" smtClean="0"/>
                  <a:t>Нпр. инцијални раствор плутонијума који садржи 50% </a:t>
                </a:r>
                <a:r>
                  <a:rPr lang="en-US" dirty="0" smtClean="0"/>
                  <a:t>Pu(IV) </a:t>
                </a:r>
                <a:r>
                  <a:rPr lang="sr-Cyrl-RS" dirty="0" smtClean="0"/>
                  <a:t>и 50%</a:t>
                </a:r>
                <a:r>
                  <a:rPr lang="en-US" dirty="0" smtClean="0"/>
                  <a:t> Pu(VI)</a:t>
                </a:r>
                <a:r>
                  <a:rPr lang="sr-Cyrl-RS" dirty="0" smtClean="0"/>
                  <a:t> после неколико дана садржаће 75% </a:t>
                </a:r>
                <a:r>
                  <a:rPr lang="en-US" dirty="0"/>
                  <a:t>Pu(VI</a:t>
                </a:r>
                <a:r>
                  <a:rPr lang="en-US" dirty="0" smtClean="0"/>
                  <a:t>)</a:t>
                </a:r>
                <a:r>
                  <a:rPr lang="sr-Cyrl-RS" dirty="0" smtClean="0"/>
                  <a:t>, 20% </a:t>
                </a:r>
                <a:r>
                  <a:rPr lang="en-US" dirty="0"/>
                  <a:t>Pu(IV</a:t>
                </a:r>
                <a:r>
                  <a:rPr lang="en-US" dirty="0" smtClean="0"/>
                  <a:t>)</a:t>
                </a:r>
                <a:r>
                  <a:rPr lang="sr-Cyrl-RS" dirty="0" smtClean="0"/>
                  <a:t> и 5% </a:t>
                </a:r>
                <a:r>
                  <a:rPr lang="en-US" dirty="0" smtClean="0"/>
                  <a:t>Pu(V)</a:t>
                </a:r>
                <a:r>
                  <a:rPr lang="sr-Cyrl-RS" dirty="0" smtClean="0"/>
                  <a:t> и</a:t>
                </a:r>
                <a:r>
                  <a:rPr lang="en-US" dirty="0"/>
                  <a:t> </a:t>
                </a:r>
                <a:r>
                  <a:rPr lang="en-US" dirty="0" smtClean="0"/>
                  <a:t>Pu(III)</a:t>
                </a:r>
                <a:r>
                  <a:rPr lang="sr-Cyrl-RS" dirty="0" smtClean="0"/>
                  <a:t> </a:t>
                </a:r>
                <a:endParaRPr lang="en-US" dirty="0" smtClean="0"/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𝑃𝑢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𝑃𝑢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𝑃𝑢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𝑃𝑢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𝑃𝑢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𝑃𝑢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Актиноиди лако граде комплексна једињења, при чему константа стабилности комплекса расте са редним бројем елемента</a:t>
                </a:r>
              </a:p>
              <a:p>
                <a:endParaRPr lang="sr-Cyrl-RS" dirty="0"/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sr-Cyrl-R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𝑃𝑢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4+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𝑁𝑝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b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𝑃𝑢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bSup>
                    </m:oMath>
                  </m:oMathPara>
                </a14:m>
                <a:endParaRPr lang="sr-Cyrl-RS" dirty="0" smtClean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0632" y="180474"/>
                <a:ext cx="8638673" cy="6340642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7727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6567" y="252663"/>
                <a:ext cx="8722895" cy="6184231"/>
              </a:xfrm>
            </p:spPr>
            <p:txBody>
              <a:bodyPr/>
              <a:lstStyle/>
              <a:p>
                <a:r>
                  <a:rPr lang="sr-Cyrl-RS" dirty="0" smtClean="0"/>
                  <a:t>За тровалентне актиноиде</a:t>
                </a:r>
              </a:p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pPr marL="36900" indent="0">
                  <a:buNone/>
                </a:pPr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pPr marL="36900" indent="0">
                  <a:buNone/>
                </a:pPr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pPr marL="36900" indent="0">
                  <a:buNone/>
                </a:pPr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pPr marL="36900" indent="0">
                  <a:buNone/>
                </a:pPr>
                <a:endParaRPr lang="en-US" dirty="0" smtClean="0"/>
              </a:p>
              <a:p>
                <a:pPr marL="36900" indent="0">
                  <a:buNone/>
                </a:pPr>
                <a:endParaRPr lang="en-US" dirty="0"/>
              </a:p>
              <a:p>
                <a:pPr marL="36900" indent="0">
                  <a:buNone/>
                </a:pPr>
                <a:endParaRPr lang="en-US" dirty="0" smtClean="0"/>
              </a:p>
              <a:p>
                <a:pPr marL="36900" indent="0">
                  <a:buNone/>
                </a:pPr>
                <a:r>
                  <a:rPr lang="sr-Cyrl-RS" sz="1800" dirty="0" smtClean="0"/>
                  <a:t>Елуенс: амонијум </a:t>
                </a:r>
                <a:r>
                  <a:rPr lang="en-US" sz="1800" dirty="0" smtClean="0">
                    <a:latin typeface="Symbol" panose="05050102010706020507" pitchFamily="18" charset="2"/>
                  </a:rPr>
                  <a:t>a</a:t>
                </a:r>
                <a:r>
                  <a:rPr lang="en-US" sz="1800" dirty="0" smtClean="0"/>
                  <a:t>-</a:t>
                </a:r>
                <a:r>
                  <a:rPr lang="sr-Cyrl-RS" sz="1800" dirty="0" smtClean="0"/>
                  <a:t>хидрокси изобутират</a:t>
                </a:r>
                <a:r>
                  <a:rPr lang="en-US" sz="1800" dirty="0" smtClean="0"/>
                  <a:t>                </a:t>
                </a:r>
                <a:r>
                  <a:rPr lang="sr-Cyrl-RS" sz="1800" dirty="0" smtClean="0"/>
                  <a:t>Орг. фаза: дибутил карбитол</a:t>
                </a:r>
                <a:endParaRPr lang="en-US" sz="1800" dirty="0" smtClean="0"/>
              </a:p>
              <a:p>
                <a:pPr marL="3690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567" y="252663"/>
                <a:ext cx="8722895" cy="6184231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56" y="1602297"/>
            <a:ext cx="4359878" cy="3484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541" y="1569917"/>
            <a:ext cx="2139092" cy="351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93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32347"/>
            <a:ext cx="7765322" cy="830179"/>
          </a:xfrm>
        </p:spPr>
        <p:txBody>
          <a:bodyPr/>
          <a:lstStyle/>
          <a:p>
            <a:r>
              <a:rPr lang="sr-Cyrl-RS" dirty="0" smtClean="0"/>
              <a:t>Иза </a:t>
            </a:r>
            <a:r>
              <a:rPr lang="en-US" dirty="0" smtClean="0"/>
              <a:t>Z=104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473" y="1070812"/>
            <a:ext cx="8771021" cy="5390146"/>
          </a:xfrm>
        </p:spPr>
        <p:txBody>
          <a:bodyPr>
            <a:noAutofit/>
          </a:bodyPr>
          <a:lstStyle/>
          <a:p>
            <a:r>
              <a:rPr lang="en-US" sz="2400" i="1" dirty="0" smtClean="0"/>
              <a:t>Flashback: Bohr-</a:t>
            </a:r>
            <a:r>
              <a:rPr lang="sr-Cyrl-RS" sz="2400" i="1" dirty="0" smtClean="0"/>
              <a:t>ов модел фисије. Граница спонтане фисибилноти</a:t>
            </a:r>
            <a:endParaRPr lang="sr-Cyrl-RS" sz="2400" dirty="0" smtClean="0"/>
          </a:p>
          <a:p>
            <a:r>
              <a:rPr lang="sr-Cyrl-RS" sz="2400" dirty="0" smtClean="0"/>
              <a:t>Стабилност елемената иза ове границе је одређена ефектима спаривања односно ефектима љуске.</a:t>
            </a:r>
          </a:p>
          <a:p>
            <a:r>
              <a:rPr lang="de-DE" sz="2400" dirty="0" smtClean="0"/>
              <a:t>Nilsson</a:t>
            </a:r>
            <a:r>
              <a:rPr lang="sr-Cyrl-RS" sz="2400" dirty="0" smtClean="0"/>
              <a:t>, </a:t>
            </a:r>
            <a:r>
              <a:rPr lang="de-DE" sz="2400" dirty="0" smtClean="0"/>
              <a:t>Scharff-Goldhaber</a:t>
            </a:r>
            <a:r>
              <a:rPr lang="de-DE" sz="2400" dirty="0"/>
              <a:t>, </a:t>
            </a:r>
            <a:r>
              <a:rPr lang="de-DE" sz="2400" dirty="0" smtClean="0"/>
              <a:t>Strutinsky</a:t>
            </a:r>
            <a:r>
              <a:rPr lang="sr-Cyrl-RS" sz="2400" dirty="0" smtClean="0"/>
              <a:t> &amp; </a:t>
            </a:r>
            <a:r>
              <a:rPr lang="en-US" sz="2400" dirty="0" err="1" smtClean="0"/>
              <a:t>Swiatecki</a:t>
            </a:r>
            <a:r>
              <a:rPr lang="sr-Cyrl-RS" sz="2400" dirty="0" smtClean="0"/>
              <a:t> (касне 60-те): острва стабилности у мору нестабилности где се могу наћи елементи чије нуклеонске конфигурације одговарају магичним бројевима.</a:t>
            </a:r>
          </a:p>
          <a:p>
            <a:r>
              <a:rPr lang="sr-Cyrl-RS" sz="2400" dirty="0" smtClean="0"/>
              <a:t>Посебно стабилне конфигурације на </a:t>
            </a:r>
            <a:r>
              <a:rPr lang="en-US" sz="2400" dirty="0" smtClean="0"/>
              <a:t>Z=114 </a:t>
            </a:r>
            <a:r>
              <a:rPr lang="sr-Cyrl-RS" sz="2400" dirty="0" smtClean="0"/>
              <a:t>и </a:t>
            </a:r>
            <a:r>
              <a:rPr lang="en-US" sz="2400" dirty="0" smtClean="0"/>
              <a:t>N=184</a:t>
            </a:r>
            <a:r>
              <a:rPr lang="sr-Cyrl-RS" sz="2400" dirty="0" smtClean="0"/>
              <a:t> (експериментално нађено 162)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151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96779"/>
            <a:ext cx="7765322" cy="798095"/>
          </a:xfrm>
        </p:spPr>
        <p:txBody>
          <a:bodyPr/>
          <a:lstStyle/>
          <a:p>
            <a:r>
              <a:rPr lang="sr-Cyrl-RS" dirty="0" smtClean="0"/>
              <a:t>Добијање елемената </a:t>
            </a:r>
            <a:r>
              <a:rPr lang="en-US" dirty="0" smtClean="0"/>
              <a:t>Z&gt;104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631" y="1191126"/>
            <a:ext cx="8771021" cy="5185611"/>
          </a:xfrm>
        </p:spPr>
        <p:txBody>
          <a:bodyPr/>
          <a:lstStyle/>
          <a:p>
            <a:r>
              <a:rPr lang="sr-Cyrl-RS" dirty="0" smtClean="0"/>
              <a:t>Једини познати начин су реакције са тешким јонима </a:t>
            </a:r>
          </a:p>
          <a:p>
            <a:r>
              <a:rPr lang="sr-Cyrl-RS" dirty="0" smtClean="0"/>
              <a:t>Новонастало комплексно језгро се деексцитује евапорацијом неутрона</a:t>
            </a:r>
          </a:p>
          <a:p>
            <a:r>
              <a:rPr lang="sr-Cyrl-RS" dirty="0" smtClean="0"/>
              <a:t>Добија се мали број атома (обично 1-5)</a:t>
            </a:r>
          </a:p>
          <a:p>
            <a:r>
              <a:rPr lang="sr-Cyrl-RS" dirty="0" smtClean="0"/>
              <a:t>Две технике добијања:</a:t>
            </a:r>
          </a:p>
          <a:p>
            <a:pPr lvl="1"/>
            <a:r>
              <a:rPr lang="sr-Cyrl-RS" dirty="0" smtClean="0"/>
              <a:t>„хладна“ фузија код које се </a:t>
            </a:r>
            <a:r>
              <a:rPr lang="en-US" dirty="0" smtClean="0"/>
              <a:t>Bi </a:t>
            </a:r>
            <a:r>
              <a:rPr lang="sr-Cyrl-RS" dirty="0" smtClean="0"/>
              <a:t>или </a:t>
            </a:r>
            <a:r>
              <a:rPr lang="en-US" dirty="0" err="1" smtClean="0"/>
              <a:t>Pb</a:t>
            </a:r>
            <a:r>
              <a:rPr lang="sr-Cyrl-RS" dirty="0" smtClean="0"/>
              <a:t> бомбардују одговарајућим пројектилима при чему из комплексног језгра испарава 1-2 неутрона. Производи његовог распада се деексцитују у низу алфа распада. Ланац се на крају завршава спонтаном фисијом. На овај начин су у  </a:t>
            </a:r>
            <a:r>
              <a:rPr lang="en-US" dirty="0" smtClean="0"/>
              <a:t>Darmstadt-</a:t>
            </a:r>
            <a:r>
              <a:rPr lang="sr-Cyrl-RS" dirty="0" smtClean="0"/>
              <a:t>у добијени елементи 107-112. Експерименти показују да се елементи </a:t>
            </a:r>
            <a:r>
              <a:rPr lang="en-US" dirty="0" smtClean="0"/>
              <a:t>Z&gt;113 </a:t>
            </a:r>
            <a:r>
              <a:rPr lang="sr-Cyrl-RS" dirty="0" smtClean="0"/>
              <a:t>не могу добити на овај начин.</a:t>
            </a:r>
          </a:p>
          <a:p>
            <a:pPr lvl="1"/>
            <a:r>
              <a:rPr lang="sr-Cyrl-RS" dirty="0" smtClean="0"/>
              <a:t>„врућа“ фузија код које се актиноидна мета бомбардује лакшим пројектилима, при чему из комплексног језгра испарава 3-5 неутрона. У Дубни (РФ) су на овај начин</a:t>
            </a:r>
            <a:r>
              <a:rPr lang="en-US" dirty="0" smtClean="0"/>
              <a:t> (</a:t>
            </a:r>
            <a:r>
              <a:rPr lang="sr-Cyrl-RS" dirty="0" smtClean="0"/>
              <a:t>уз коришћење „</a:t>
            </a:r>
            <a:r>
              <a:rPr lang="en-US" dirty="0" smtClean="0"/>
              <a:t>double magic</a:t>
            </a:r>
            <a:r>
              <a:rPr lang="sr-Cyrl-RS" dirty="0" smtClean="0"/>
              <a:t>“ пројектила </a:t>
            </a:r>
            <a:r>
              <a:rPr lang="sr-Cyrl-RS" baseline="30000" dirty="0" smtClean="0"/>
              <a:t>48</a:t>
            </a:r>
            <a:r>
              <a:rPr lang="en-US" dirty="0" smtClean="0"/>
              <a:t>Ca)</a:t>
            </a:r>
            <a:r>
              <a:rPr lang="sr-Cyrl-RS" dirty="0" smtClean="0"/>
              <a:t> синтетисани елементи</a:t>
            </a:r>
            <a:r>
              <a:rPr lang="en-US" dirty="0" smtClean="0"/>
              <a:t> Z=113-118. </a:t>
            </a:r>
            <a:endParaRPr lang="sr-Cyrl-RS" dirty="0" smtClean="0"/>
          </a:p>
          <a:p>
            <a:pPr lvl="1"/>
            <a:endParaRPr lang="sr-Cyrl-R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673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411" y="132347"/>
            <a:ext cx="8819147" cy="6196263"/>
          </a:xfrm>
        </p:spPr>
        <p:txBody>
          <a:bodyPr/>
          <a:lstStyle/>
          <a:p>
            <a:r>
              <a:rPr lang="sr-Cyrl-RS" dirty="0" smtClean="0"/>
              <a:t>Мали број синтетисаних језгара не омогућава одређивање хемијских својстава</a:t>
            </a:r>
          </a:p>
          <a:p>
            <a:r>
              <a:rPr lang="sr-Cyrl-RS" dirty="0" smtClean="0"/>
              <a:t>Идетификација на основу времена полураспада или енергије емитованих честица често непоуздана.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08" y="2228128"/>
            <a:ext cx="8304352" cy="370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13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11" y="726360"/>
            <a:ext cx="7717344" cy="4183613"/>
          </a:xfr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2911342" y="264695"/>
            <a:ext cx="3622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2400" dirty="0" smtClean="0"/>
              <a:t>Периодни систем данас</a:t>
            </a:r>
            <a:endParaRPr lang="en-US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029446"/>
              </p:ext>
            </p:extLst>
          </p:nvPr>
        </p:nvGraphicFramePr>
        <p:xfrm>
          <a:off x="1424283" y="5218230"/>
          <a:ext cx="6096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 - 1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Pent - 5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 - 9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Hex - 6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Nil -</a:t>
                      </a:r>
                      <a:r>
                        <a:rPr lang="en-US" baseline="0" dirty="0" smtClean="0"/>
                        <a:t>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Tri - 3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Sept -7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Quad</a:t>
                      </a:r>
                      <a:r>
                        <a:rPr lang="en-US" baseline="0" dirty="0" smtClean="0"/>
                        <a:t> - 4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Oct -8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184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323" y="453190"/>
            <a:ext cx="7765322" cy="882316"/>
          </a:xfrm>
        </p:spPr>
        <p:txBody>
          <a:bodyPr/>
          <a:lstStyle/>
          <a:p>
            <a:r>
              <a:rPr lang="sr-Cyrl-RS" dirty="0" smtClean="0"/>
              <a:t>Хемија трансактинида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695" y="1491916"/>
            <a:ext cx="8602579" cy="5029200"/>
          </a:xfrm>
        </p:spPr>
        <p:txBody>
          <a:bodyPr/>
          <a:lstStyle/>
          <a:p>
            <a:r>
              <a:rPr lang="sr-Cyrl-RS" dirty="0" smtClean="0"/>
              <a:t>Мало података</a:t>
            </a:r>
          </a:p>
          <a:p>
            <a:r>
              <a:rPr lang="sr-Cyrl-RS" dirty="0" smtClean="0"/>
              <a:t>Ратерфордијум је проучаван и у гасној и у течној фази. Експерименти ду потврдили да му је 4+ стање најстабилније. Најсличнији је </a:t>
            </a:r>
            <a:r>
              <a:rPr lang="en-US" dirty="0" err="1" smtClean="0"/>
              <a:t>Zr</a:t>
            </a:r>
            <a:r>
              <a:rPr lang="en-US" dirty="0" smtClean="0"/>
              <a:t>(IV) </a:t>
            </a:r>
            <a:r>
              <a:rPr lang="sr-Cyrl-RS" dirty="0" smtClean="0"/>
              <a:t>и </a:t>
            </a:r>
            <a:r>
              <a:rPr lang="en-US" dirty="0" err="1" smtClean="0"/>
              <a:t>Hf</a:t>
            </a:r>
            <a:r>
              <a:rPr lang="en-US" dirty="0" smtClean="0"/>
              <a:t>(IV)</a:t>
            </a:r>
            <a:endParaRPr lang="sr-Cyrl-RS" dirty="0" smtClean="0"/>
          </a:p>
          <a:p>
            <a:r>
              <a:rPr lang="sr-Cyrl-RS" dirty="0" smtClean="0"/>
              <a:t>Хемијска својства дубнијума су испитивана у течној фази. Најстабилније стање му је 5+. По хемијском понашању сличан је  </a:t>
            </a:r>
            <a:r>
              <a:rPr lang="en-US" dirty="0" err="1" smtClean="0"/>
              <a:t>Nb</a:t>
            </a:r>
            <a:r>
              <a:rPr lang="en-US" dirty="0" smtClean="0"/>
              <a:t>(V).</a:t>
            </a:r>
            <a:endParaRPr lang="sr-Cyrl-RS" dirty="0" smtClean="0"/>
          </a:p>
          <a:p>
            <a:r>
              <a:rPr lang="sr-Cyrl-RS" dirty="0" smtClean="0"/>
              <a:t>Сиборгијум је најстабилнији у 6+ оксидационом стању по чему је сличан  </a:t>
            </a:r>
            <a:r>
              <a:rPr lang="en-US" dirty="0" smtClean="0"/>
              <a:t>Mo(VI) </a:t>
            </a:r>
            <a:r>
              <a:rPr lang="sr-Cyrl-RS" dirty="0" smtClean="0"/>
              <a:t>и</a:t>
            </a:r>
            <a:r>
              <a:rPr lang="en-US" dirty="0" smtClean="0"/>
              <a:t> W(VI)</a:t>
            </a:r>
            <a:r>
              <a:rPr lang="sr-Cyrl-RS" dirty="0"/>
              <a:t> </a:t>
            </a:r>
            <a:r>
              <a:rPr lang="sr-Cyrl-RS" dirty="0" smtClean="0"/>
              <a:t>(потврдили експерименти у гасној фази)</a:t>
            </a:r>
          </a:p>
          <a:p>
            <a:r>
              <a:rPr lang="sr-Cyrl-RS" dirty="0" smtClean="0"/>
              <a:t>Боријум је у облику </a:t>
            </a:r>
            <a:r>
              <a:rPr lang="en-US" dirty="0" smtClean="0"/>
              <a:t>BhO</a:t>
            </a:r>
            <a:r>
              <a:rPr lang="en-US" baseline="-25000" dirty="0" smtClean="0"/>
              <a:t>3</a:t>
            </a:r>
            <a:r>
              <a:rPr lang="en-US" dirty="0" smtClean="0"/>
              <a:t>Cl </a:t>
            </a:r>
            <a:r>
              <a:rPr lang="sr-Cyrl-RS" dirty="0" smtClean="0"/>
              <a:t>синтетисан у гасној фази и најсличнији је ренијуму.</a:t>
            </a:r>
          </a:p>
          <a:p>
            <a:r>
              <a:rPr lang="sr-Cyrl-RS" dirty="0" smtClean="0"/>
              <a:t>Хасијум је синтетисан у гасној фази у облику </a:t>
            </a:r>
            <a:r>
              <a:rPr lang="en-US" dirty="0" smtClean="0"/>
              <a:t>HsO4 </a:t>
            </a:r>
            <a:r>
              <a:rPr lang="sr-Cyrl-RS" dirty="0" smtClean="0"/>
              <a:t>што га по понашању чини сличним  </a:t>
            </a:r>
            <a:r>
              <a:rPr lang="en-US" dirty="0" smtClean="0"/>
              <a:t>Ru </a:t>
            </a:r>
            <a:r>
              <a:rPr lang="sr-Cyrl-RS" dirty="0" smtClean="0"/>
              <a:t>и.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8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316" y="457200"/>
            <a:ext cx="8843210" cy="6196263"/>
          </a:xfrm>
        </p:spPr>
        <p:txBody>
          <a:bodyPr/>
          <a:lstStyle/>
          <a:p>
            <a:r>
              <a:rPr lang="sr-Cyrl-RS" dirty="0" smtClean="0"/>
              <a:t>Нема података за хемијске особине мајтнеријума, дармштатијума и рентгенијума.</a:t>
            </a:r>
          </a:p>
          <a:p>
            <a:r>
              <a:rPr lang="sr-Cyrl-RS" dirty="0" smtClean="0"/>
              <a:t>Коперницијум је проучаван у гасној фази где је апсорбован на површини алфа детектора. Веома је испарљив</a:t>
            </a:r>
          </a:p>
          <a:p>
            <a:r>
              <a:rPr lang="en-US" dirty="0" smtClean="0"/>
              <a:t>UUT </a:t>
            </a:r>
            <a:r>
              <a:rPr lang="sr-Cyrl-RS" dirty="0" smtClean="0"/>
              <a:t>– нема података</a:t>
            </a:r>
          </a:p>
          <a:p>
            <a:r>
              <a:rPr lang="sr-Cyrl-RS" dirty="0" smtClean="0"/>
              <a:t>Фљоровијум се слично понаша као коперницијум. Заједно се називају гасни метали</a:t>
            </a:r>
          </a:p>
          <a:p>
            <a:r>
              <a:rPr lang="sr-Cyrl-RS" dirty="0" smtClean="0"/>
              <a:t>За елементе 115-118 нема података.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69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538</TotalTime>
  <Words>774</Words>
  <Application>Microsoft Office PowerPoint</Application>
  <PresentationFormat>On-screen Show (4:3)</PresentationFormat>
  <Paragraphs>156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Cambria Math</vt:lpstr>
      <vt:lpstr>Century Gothic</vt:lpstr>
      <vt:lpstr>Symbol</vt:lpstr>
      <vt:lpstr>Trebuchet MS</vt:lpstr>
      <vt:lpstr>Wingdings 2</vt:lpstr>
      <vt:lpstr>Slate</vt:lpstr>
      <vt:lpstr>Трансуранијумски елементи</vt:lpstr>
      <vt:lpstr>Историјат открића трансуранијумских елемената</vt:lpstr>
      <vt:lpstr>Откриће нептунијума</vt:lpstr>
      <vt:lpstr>PowerPoint Presentation</vt:lpstr>
      <vt:lpstr>Плутонијум</vt:lpstr>
      <vt:lpstr>Америцијум и киријум</vt:lpstr>
      <vt:lpstr>PowerPoint Presentation</vt:lpstr>
      <vt:lpstr>Берклијум (Bk) и калифорнијум (Cf)</vt:lpstr>
      <vt:lpstr>Ајнштајнијум (Es) и фермијум (Fm)</vt:lpstr>
      <vt:lpstr>PowerPoint Presentation</vt:lpstr>
      <vt:lpstr>Мендељевијум (Md), нобелијум (No) и лоренцијум (Lr)</vt:lpstr>
      <vt:lpstr>PowerPoint Presentation</vt:lpstr>
      <vt:lpstr>PowerPoint Presentation</vt:lpstr>
      <vt:lpstr>PowerPoint Presentation</vt:lpstr>
      <vt:lpstr>PowerPoint Presentation</vt:lpstr>
      <vt:lpstr>Иза Z=104</vt:lpstr>
      <vt:lpstr>Добијање елемената Z&gt;104</vt:lpstr>
      <vt:lpstr>PowerPoint Presentation</vt:lpstr>
      <vt:lpstr>PowerPoint Presentation</vt:lpstr>
      <vt:lpstr>Хемија трансактинида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Трансуранијумски елементи</dc:title>
  <dc:creator>marko</dc:creator>
  <cp:lastModifiedBy>marko</cp:lastModifiedBy>
  <cp:revision>62</cp:revision>
  <dcterms:created xsi:type="dcterms:W3CDTF">2015-12-13T12:28:04Z</dcterms:created>
  <dcterms:modified xsi:type="dcterms:W3CDTF">2015-12-13T21:26:09Z</dcterms:modified>
</cp:coreProperties>
</file>